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84" r:id="rId3"/>
    <p:sldId id="283" r:id="rId4"/>
    <p:sldId id="257" r:id="rId5"/>
    <p:sldId id="258" r:id="rId6"/>
    <p:sldId id="259" r:id="rId7"/>
    <p:sldId id="260" r:id="rId8"/>
    <p:sldId id="278" r:id="rId9"/>
    <p:sldId id="279" r:id="rId10"/>
    <p:sldId id="261" r:id="rId11"/>
    <p:sldId id="262" r:id="rId12"/>
    <p:sldId id="263" r:id="rId13"/>
    <p:sldId id="264" r:id="rId14"/>
    <p:sldId id="265" r:id="rId15"/>
    <p:sldId id="266" r:id="rId16"/>
    <p:sldId id="296" r:id="rId17"/>
    <p:sldId id="267" r:id="rId18"/>
    <p:sldId id="268" r:id="rId19"/>
    <p:sldId id="269" r:id="rId20"/>
    <p:sldId id="270" r:id="rId21"/>
    <p:sldId id="271" r:id="rId22"/>
    <p:sldId id="293" r:id="rId23"/>
    <p:sldId id="281" r:id="rId24"/>
    <p:sldId id="282" r:id="rId25"/>
    <p:sldId id="272" r:id="rId26"/>
    <p:sldId id="285" r:id="rId27"/>
    <p:sldId id="286" r:id="rId28"/>
    <p:sldId id="287" r:id="rId29"/>
    <p:sldId id="294" r:id="rId30"/>
    <p:sldId id="288" r:id="rId31"/>
    <p:sldId id="289" r:id="rId32"/>
    <p:sldId id="292" r:id="rId33"/>
    <p:sldId id="290" r:id="rId34"/>
    <p:sldId id="273" r:id="rId35"/>
    <p:sldId id="274" r:id="rId36"/>
    <p:sldId id="275" r:id="rId37"/>
    <p:sldId id="276" r:id="rId38"/>
    <p:sldId id="277" r:id="rId39"/>
    <p:sldId id="297" r:id="rId40"/>
    <p:sldId id="295" r:id="rId41"/>
  </p:sldIdLst>
  <p:sldSz cx="9144000" cy="6858000" type="screen4x3"/>
  <p:notesSz cx="9945688" cy="6858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692" autoAdjust="0"/>
  </p:normalViewPr>
  <p:slideViewPr>
    <p:cSldViewPr>
      <p:cViewPr>
        <p:scale>
          <a:sx n="100" d="100"/>
          <a:sy n="100" d="100"/>
        </p:scale>
        <p:origin x="-1176" y="-80"/>
      </p:cViewPr>
      <p:guideLst>
        <p:guide orient="horz" pos="2160"/>
        <p:guide pos="2880"/>
      </p:guideLst>
    </p:cSldViewPr>
  </p:slideViewPr>
  <p:notesTextViewPr>
    <p:cViewPr>
      <p:scale>
        <a:sx n="100" d="100"/>
        <a:sy n="100" d="100"/>
      </p:scale>
      <p:origin x="0" y="0"/>
    </p:cViewPr>
  </p:notesTextViewPr>
  <p:notesViewPr>
    <p:cSldViewPr>
      <p:cViewPr varScale="1">
        <p:scale>
          <a:sx n="102" d="100"/>
          <a:sy n="102" d="100"/>
        </p:scale>
        <p:origin x="-804" y="-102"/>
      </p:cViewPr>
      <p:guideLst>
        <p:guide orient="horz" pos="2160"/>
        <p:guide pos="3133"/>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4309798"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5603" name="Rectangle 3"/>
          <p:cNvSpPr>
            <a:spLocks noGrp="1" noChangeArrowheads="1"/>
          </p:cNvSpPr>
          <p:nvPr>
            <p:ph type="dt" sz="quarter" idx="1"/>
          </p:nvPr>
        </p:nvSpPr>
        <p:spPr bwMode="auto">
          <a:xfrm>
            <a:off x="5634164" y="0"/>
            <a:ext cx="4309798"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604" name="Rectangle 4"/>
          <p:cNvSpPr>
            <a:spLocks noGrp="1" noChangeArrowheads="1"/>
          </p:cNvSpPr>
          <p:nvPr>
            <p:ph type="ftr" sz="quarter" idx="2"/>
          </p:nvPr>
        </p:nvSpPr>
        <p:spPr bwMode="auto">
          <a:xfrm>
            <a:off x="0" y="6513513"/>
            <a:ext cx="4309798"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5605" name="Rectangle 5"/>
          <p:cNvSpPr>
            <a:spLocks noGrp="1" noChangeArrowheads="1"/>
          </p:cNvSpPr>
          <p:nvPr>
            <p:ph type="sldNum" sz="quarter" idx="3"/>
          </p:nvPr>
        </p:nvSpPr>
        <p:spPr bwMode="auto">
          <a:xfrm>
            <a:off x="5634164" y="6513513"/>
            <a:ext cx="4309798"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D95BF59-A0DA-4CFF-9F8D-C222D14DB201}" type="slidenum">
              <a:rPr lang="en-US"/>
              <a:pPr/>
              <a:t>‹#›</a:t>
            </a:fld>
            <a:endParaRPr lang="en-US"/>
          </a:p>
        </p:txBody>
      </p:sp>
    </p:spTree>
    <p:extLst>
      <p:ext uri="{BB962C8B-B14F-4D97-AF65-F5344CB8AC3E}">
        <p14:creationId xmlns:p14="http://schemas.microsoft.com/office/powerpoint/2010/main" val="5774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9798" cy="3429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34164" y="0"/>
            <a:ext cx="4309798" cy="342900"/>
          </a:xfrm>
          <a:prstGeom prst="rect">
            <a:avLst/>
          </a:prstGeom>
        </p:spPr>
        <p:txBody>
          <a:bodyPr vert="horz" lIns="91440" tIns="45720" rIns="91440" bIns="45720" rtlCol="0"/>
          <a:lstStyle>
            <a:lvl1pPr algn="r">
              <a:defRPr sz="1200"/>
            </a:lvl1pPr>
          </a:lstStyle>
          <a:p>
            <a:fld id="{A15D1B2D-59AF-43E6-9967-4D357A74A378}" type="datetimeFigureOut">
              <a:rPr lang="en-GB" smtClean="0"/>
              <a:t>3/15/16</a:t>
            </a:fld>
            <a:endParaRPr lang="en-GB"/>
          </a:p>
        </p:txBody>
      </p:sp>
      <p:sp>
        <p:nvSpPr>
          <p:cNvPr id="4" name="Slide Image Placeholder 3"/>
          <p:cNvSpPr>
            <a:spLocks noGrp="1" noRot="1" noChangeAspect="1"/>
          </p:cNvSpPr>
          <p:nvPr>
            <p:ph type="sldImg" idx="2"/>
          </p:nvPr>
        </p:nvSpPr>
        <p:spPr>
          <a:xfrm>
            <a:off x="3257550" y="514350"/>
            <a:ext cx="3430588" cy="2571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4569" y="3257550"/>
            <a:ext cx="795655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513513"/>
            <a:ext cx="4309798" cy="3429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34164" y="6513513"/>
            <a:ext cx="4309798" cy="342900"/>
          </a:xfrm>
          <a:prstGeom prst="rect">
            <a:avLst/>
          </a:prstGeom>
        </p:spPr>
        <p:txBody>
          <a:bodyPr vert="horz" lIns="91440" tIns="45720" rIns="91440" bIns="45720" rtlCol="0" anchor="b"/>
          <a:lstStyle>
            <a:lvl1pPr algn="r">
              <a:defRPr sz="1200"/>
            </a:lvl1pPr>
          </a:lstStyle>
          <a:p>
            <a:fld id="{8AA928BA-073C-453C-9972-421BE01F7616}" type="slidenum">
              <a:rPr lang="en-GB" smtClean="0"/>
              <a:t>‹#›</a:t>
            </a:fld>
            <a:endParaRPr lang="en-GB"/>
          </a:p>
        </p:txBody>
      </p:sp>
    </p:spTree>
    <p:extLst>
      <p:ext uri="{BB962C8B-B14F-4D97-AF65-F5344CB8AC3E}">
        <p14:creationId xmlns:p14="http://schemas.microsoft.com/office/powerpoint/2010/main" val="92896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1</a:t>
            </a:fld>
            <a:endParaRPr lang="en-GB"/>
          </a:p>
        </p:txBody>
      </p:sp>
    </p:spTree>
    <p:extLst>
      <p:ext uri="{BB962C8B-B14F-4D97-AF65-F5344CB8AC3E}">
        <p14:creationId xmlns:p14="http://schemas.microsoft.com/office/powerpoint/2010/main" val="1840576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Echoes of Hobbes</a:t>
            </a:r>
          </a:p>
          <a:p>
            <a:endParaRPr lang="en-GB" dirty="0" smtClean="0"/>
          </a:p>
          <a:p>
            <a:r>
              <a:rPr lang="en-GB" dirty="0" smtClean="0"/>
              <a:t>Selection</a:t>
            </a:r>
            <a:r>
              <a:rPr lang="en-GB" baseline="0" dirty="0" smtClean="0"/>
              <a:t> a sieve</a:t>
            </a:r>
          </a:p>
          <a:p>
            <a:endParaRPr lang="en-GB" baseline="0" dirty="0" smtClean="0"/>
          </a:p>
          <a:p>
            <a:r>
              <a:rPr lang="en-GB" baseline="0" dirty="0" smtClean="0"/>
              <a:t>c&lt;</a:t>
            </a:r>
            <a:r>
              <a:rPr lang="en-GB" baseline="0" dirty="0" err="1" smtClean="0"/>
              <a:t>rb</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10</a:t>
            </a:fld>
            <a:endParaRPr lang="en-GB"/>
          </a:p>
        </p:txBody>
      </p:sp>
    </p:spTree>
    <p:extLst>
      <p:ext uri="{BB962C8B-B14F-4D97-AF65-F5344CB8AC3E}">
        <p14:creationId xmlns:p14="http://schemas.microsoft.com/office/powerpoint/2010/main" val="64759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A928BA-073C-453C-9972-421BE01F7616}" type="slidenum">
              <a:rPr lang="en-GB" smtClean="0"/>
              <a:t>11</a:t>
            </a:fld>
            <a:endParaRPr lang="en-GB"/>
          </a:p>
        </p:txBody>
      </p:sp>
    </p:spTree>
    <p:extLst>
      <p:ext uri="{BB962C8B-B14F-4D97-AF65-F5344CB8AC3E}">
        <p14:creationId xmlns:p14="http://schemas.microsoft.com/office/powerpoint/2010/main" val="3546245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Inclusive fitness: sharing</a:t>
            </a:r>
            <a:r>
              <a:rPr lang="en-GB" baseline="0" dirty="0" smtClean="0"/>
              <a:t> genetic inheritance: 50% parents, children, siblings;  25% grandparents, grandchildren, uncles, aunts, nieces, nephews, 12.5% first cousins</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12</a:t>
            </a:fld>
            <a:endParaRPr lang="en-GB"/>
          </a:p>
        </p:txBody>
      </p:sp>
    </p:spTree>
    <p:extLst>
      <p:ext uri="{BB962C8B-B14F-4D97-AF65-F5344CB8AC3E}">
        <p14:creationId xmlns:p14="http://schemas.microsoft.com/office/powerpoint/2010/main" val="2005372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A928BA-073C-453C-9972-421BE01F7616}" type="slidenum">
              <a:rPr lang="en-GB" smtClean="0"/>
              <a:t>13</a:t>
            </a:fld>
            <a:endParaRPr lang="en-GB"/>
          </a:p>
        </p:txBody>
      </p:sp>
    </p:spTree>
    <p:extLst>
      <p:ext uri="{BB962C8B-B14F-4D97-AF65-F5344CB8AC3E}">
        <p14:creationId xmlns:p14="http://schemas.microsoft.com/office/powerpoint/2010/main" val="2465315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Only three percent</a:t>
            </a:r>
            <a:r>
              <a:rPr lang="en-GB" baseline="0" dirty="0" smtClean="0"/>
              <a:t> of animal and avian species form families</a:t>
            </a:r>
          </a:p>
          <a:p>
            <a:endParaRPr lang="en-GB" baseline="0" dirty="0" smtClean="0"/>
          </a:p>
          <a:p>
            <a:r>
              <a:rPr lang="en-GB" baseline="0" dirty="0" smtClean="0"/>
              <a:t>Scarcity of reproductive resources lowers benefit from leaving. </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14</a:t>
            </a:fld>
            <a:endParaRPr lang="en-GB"/>
          </a:p>
        </p:txBody>
      </p:sp>
    </p:spTree>
    <p:extLst>
      <p:ext uri="{BB962C8B-B14F-4D97-AF65-F5344CB8AC3E}">
        <p14:creationId xmlns:p14="http://schemas.microsoft.com/office/powerpoint/2010/main" val="39300100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Self</a:t>
            </a:r>
            <a:r>
              <a:rPr lang="en-GB" baseline="0" dirty="0" smtClean="0"/>
              <a:t> defeating reductionism</a:t>
            </a:r>
          </a:p>
          <a:p>
            <a:endParaRPr lang="en-GB" baseline="0" dirty="0" smtClean="0"/>
          </a:p>
          <a:p>
            <a:r>
              <a:rPr lang="en-GB" baseline="0" dirty="0" smtClean="0"/>
              <a:t>Sexual strategies</a:t>
            </a:r>
          </a:p>
          <a:p>
            <a:endParaRPr lang="en-GB" baseline="0" dirty="0" smtClean="0"/>
          </a:p>
          <a:p>
            <a:r>
              <a:rPr lang="en-GB" baseline="0" dirty="0" smtClean="0"/>
              <a:t>Epigenetic rules (Wilson). </a:t>
            </a:r>
          </a:p>
          <a:p>
            <a:endParaRPr lang="en-GB" baseline="0" dirty="0" smtClean="0"/>
          </a:p>
          <a:p>
            <a:r>
              <a:rPr lang="en-GB" baseline="0" dirty="0" smtClean="0"/>
              <a:t>Plasticity of brains</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15</a:t>
            </a:fld>
            <a:endParaRPr lang="en-GB"/>
          </a:p>
        </p:txBody>
      </p:sp>
    </p:spTree>
    <p:extLst>
      <p:ext uri="{BB962C8B-B14F-4D97-AF65-F5344CB8AC3E}">
        <p14:creationId xmlns:p14="http://schemas.microsoft.com/office/powerpoint/2010/main" val="4795483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Reason and preferences</a:t>
            </a:r>
            <a:r>
              <a:rPr lang="en-GB" baseline="0" dirty="0" smtClean="0"/>
              <a:t> (‘passions’)</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17</a:t>
            </a:fld>
            <a:endParaRPr lang="en-GB"/>
          </a:p>
        </p:txBody>
      </p:sp>
    </p:spTree>
    <p:extLst>
      <p:ext uri="{BB962C8B-B14F-4D97-AF65-F5344CB8AC3E}">
        <p14:creationId xmlns:p14="http://schemas.microsoft.com/office/powerpoint/2010/main" val="19409407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 example, choice</a:t>
            </a:r>
            <a:r>
              <a:rPr lang="en-GB" baseline="0" dirty="0" smtClean="0"/>
              <a:t> of a marriage partner</a:t>
            </a:r>
          </a:p>
          <a:p>
            <a:endParaRPr lang="en-GB" baseline="0" dirty="0" smtClean="0"/>
          </a:p>
          <a:p>
            <a:r>
              <a:rPr lang="en-GB" baseline="0" dirty="0" smtClean="0"/>
              <a:t>Hume: reason to satisfy ‘passions’</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18</a:t>
            </a:fld>
            <a:endParaRPr lang="en-GB"/>
          </a:p>
        </p:txBody>
      </p:sp>
    </p:spTree>
    <p:extLst>
      <p:ext uri="{BB962C8B-B14F-4D97-AF65-F5344CB8AC3E}">
        <p14:creationId xmlns:p14="http://schemas.microsoft.com/office/powerpoint/2010/main" val="28851147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Used in life generally?</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19</a:t>
            </a:fld>
            <a:endParaRPr lang="en-GB"/>
          </a:p>
        </p:txBody>
      </p:sp>
    </p:spTree>
    <p:extLst>
      <p:ext uri="{BB962C8B-B14F-4D97-AF65-F5344CB8AC3E}">
        <p14:creationId xmlns:p14="http://schemas.microsoft.com/office/powerpoint/2010/main" val="1884844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Failure of rationality in interactive games – will return to this later. </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20</a:t>
            </a:fld>
            <a:endParaRPr lang="en-GB"/>
          </a:p>
        </p:txBody>
      </p:sp>
    </p:spTree>
    <p:extLst>
      <p:ext uri="{BB962C8B-B14F-4D97-AF65-F5344CB8AC3E}">
        <p14:creationId xmlns:p14="http://schemas.microsoft.com/office/powerpoint/2010/main" val="1279650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Why is understanding important? </a:t>
            </a:r>
            <a:br>
              <a:rPr lang="en-GB" dirty="0" smtClean="0"/>
            </a:br>
            <a:r>
              <a:rPr lang="en-GB" dirty="0" smtClean="0"/>
              <a:t>Modelling and explaining social and economic behaviour</a:t>
            </a:r>
          </a:p>
          <a:p>
            <a:r>
              <a:rPr lang="en-GB" dirty="0" smtClean="0"/>
              <a:t>Implicitly normative – defines what is good and bad for human flourishing, and hence evaluation of social and economic arrangements</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2</a:t>
            </a:fld>
            <a:endParaRPr lang="en-GB"/>
          </a:p>
        </p:txBody>
      </p:sp>
    </p:spTree>
    <p:extLst>
      <p:ext uri="{BB962C8B-B14F-4D97-AF65-F5344CB8AC3E}">
        <p14:creationId xmlns:p14="http://schemas.microsoft.com/office/powerpoint/2010/main" val="24359126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Elster’s</a:t>
            </a:r>
            <a:r>
              <a:rPr lang="en-GB" dirty="0" smtClean="0"/>
              <a:t> critique.</a:t>
            </a:r>
            <a:r>
              <a:rPr lang="en-GB" baseline="0" dirty="0" smtClean="0"/>
              <a:t> (</a:t>
            </a:r>
            <a:r>
              <a:rPr lang="en-GB" baseline="0" dirty="0" err="1" smtClean="0"/>
              <a:t>i</a:t>
            </a:r>
            <a:r>
              <a:rPr lang="en-GB" baseline="0" dirty="0" smtClean="0"/>
              <a:t>) beliefs/ cognitions (C) plus desires (D) =&gt; (causal) behaviour (B),  but no access to mental machinery; (ii) rationality requires that at least (C) is well founded in evidence – but how much? ; (iii) agent chooses ‘optimal’ solution: why? Optimization may be difficult: more than one optimum. </a:t>
            </a:r>
          </a:p>
          <a:p>
            <a:endParaRPr lang="en-GB" baseline="0" dirty="0" smtClean="0"/>
          </a:p>
          <a:p>
            <a:r>
              <a:rPr lang="en-GB" baseline="0" dirty="0" smtClean="0"/>
              <a:t>Commitment: choice of an act that yields lower personal utility –giving to neighbour, work motivation</a:t>
            </a:r>
          </a:p>
          <a:p>
            <a:r>
              <a:rPr lang="en-GB" baseline="0" dirty="0" smtClean="0"/>
              <a:t>‘Present aim’ : acting on motives that are contrary to self interest, usually in relation to others. </a:t>
            </a:r>
          </a:p>
          <a:p>
            <a:endParaRPr lang="en-GB" baseline="0" dirty="0" smtClean="0"/>
          </a:p>
          <a:p>
            <a:r>
              <a:rPr lang="en-GB" baseline="0" dirty="0" smtClean="0"/>
              <a:t>Rationality – Aristotle – explanatory rather than predictive</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21</a:t>
            </a:fld>
            <a:endParaRPr lang="en-GB"/>
          </a:p>
        </p:txBody>
      </p:sp>
    </p:spTree>
    <p:extLst>
      <p:ext uri="{BB962C8B-B14F-4D97-AF65-F5344CB8AC3E}">
        <p14:creationId xmlns:p14="http://schemas.microsoft.com/office/powerpoint/2010/main" val="27265681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Seeking to explain cooperative</a:t>
            </a:r>
            <a:r>
              <a:rPr lang="en-GB" baseline="0" dirty="0" smtClean="0"/>
              <a:t> outcomes in experimental games</a:t>
            </a:r>
          </a:p>
          <a:p>
            <a:endParaRPr lang="en-GB" baseline="0" dirty="0" smtClean="0"/>
          </a:p>
          <a:p>
            <a:r>
              <a:rPr lang="en-GB" baseline="0" dirty="0" smtClean="0"/>
              <a:t>Impersonal market exchange</a:t>
            </a:r>
          </a:p>
          <a:p>
            <a:endParaRPr lang="en-GB" baseline="0" dirty="0" smtClean="0"/>
          </a:p>
          <a:p>
            <a:r>
              <a:rPr lang="en-GB" baseline="0" dirty="0" smtClean="0"/>
              <a:t>Swiss alpine meadows example. </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23</a:t>
            </a:fld>
            <a:endParaRPr lang="en-GB"/>
          </a:p>
        </p:txBody>
      </p:sp>
    </p:spTree>
    <p:extLst>
      <p:ext uri="{BB962C8B-B14F-4D97-AF65-F5344CB8AC3E}">
        <p14:creationId xmlns:p14="http://schemas.microsoft.com/office/powerpoint/2010/main" val="10886467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A928BA-073C-453C-9972-421BE01F7616}" type="slidenum">
              <a:rPr lang="en-GB" smtClean="0"/>
              <a:t>24</a:t>
            </a:fld>
            <a:endParaRPr lang="en-GB"/>
          </a:p>
        </p:txBody>
      </p:sp>
    </p:spTree>
    <p:extLst>
      <p:ext uri="{BB962C8B-B14F-4D97-AF65-F5344CB8AC3E}">
        <p14:creationId xmlns:p14="http://schemas.microsoft.com/office/powerpoint/2010/main" val="3051706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a:t>
            </a:r>
            <a:r>
              <a:rPr lang="en-GB" baseline="0" dirty="0" smtClean="0"/>
              <a:t>: celebrating Easter</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25</a:t>
            </a:fld>
            <a:endParaRPr lang="en-GB"/>
          </a:p>
        </p:txBody>
      </p:sp>
    </p:spTree>
    <p:extLst>
      <p:ext uri="{BB962C8B-B14F-4D97-AF65-F5344CB8AC3E}">
        <p14:creationId xmlns:p14="http://schemas.microsoft.com/office/powerpoint/2010/main" val="3730044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A928BA-073C-453C-9972-421BE01F7616}" type="slidenum">
              <a:rPr lang="en-GB" smtClean="0"/>
              <a:t>26</a:t>
            </a:fld>
            <a:endParaRPr lang="en-GB"/>
          </a:p>
        </p:txBody>
      </p:sp>
    </p:spTree>
    <p:extLst>
      <p:ext uri="{BB962C8B-B14F-4D97-AF65-F5344CB8AC3E}">
        <p14:creationId xmlns:p14="http://schemas.microsoft.com/office/powerpoint/2010/main" val="4864207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Hacking’s title ironic? </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27</a:t>
            </a:fld>
            <a:endParaRPr lang="en-GB"/>
          </a:p>
        </p:txBody>
      </p:sp>
    </p:spTree>
    <p:extLst>
      <p:ext uri="{BB962C8B-B14F-4D97-AF65-F5344CB8AC3E}">
        <p14:creationId xmlns:p14="http://schemas.microsoft.com/office/powerpoint/2010/main" val="23761136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 o</a:t>
            </a:r>
            <a:r>
              <a:rPr lang="en-GB" baseline="0" dirty="0" smtClean="0"/>
              <a:t>f mental illness</a:t>
            </a:r>
          </a:p>
          <a:p>
            <a:endParaRPr lang="en-GB" baseline="0" dirty="0" smtClean="0"/>
          </a:p>
          <a:p>
            <a:r>
              <a:rPr lang="en-GB" baseline="0" dirty="0" smtClean="0"/>
              <a:t>Example of FGM</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28</a:t>
            </a:fld>
            <a:endParaRPr lang="en-GB"/>
          </a:p>
        </p:txBody>
      </p:sp>
    </p:spTree>
    <p:extLst>
      <p:ext uri="{BB962C8B-B14F-4D97-AF65-F5344CB8AC3E}">
        <p14:creationId xmlns:p14="http://schemas.microsoft.com/office/powerpoint/2010/main" val="34134571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Ring is gold, ring signifies marriage. </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30</a:t>
            </a:fld>
            <a:endParaRPr lang="en-GB"/>
          </a:p>
        </p:txBody>
      </p:sp>
    </p:spTree>
    <p:extLst>
      <p:ext uri="{BB962C8B-B14F-4D97-AF65-F5344CB8AC3E}">
        <p14:creationId xmlns:p14="http://schemas.microsoft.com/office/powerpoint/2010/main" val="2292314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List from Christian Smith – not</a:t>
            </a:r>
            <a:r>
              <a:rPr lang="en-GB" baseline="0" dirty="0" smtClean="0"/>
              <a:t> reductionist</a:t>
            </a:r>
          </a:p>
          <a:p>
            <a:endParaRPr lang="en-GB" baseline="0" dirty="0" smtClean="0"/>
          </a:p>
          <a:p>
            <a:r>
              <a:rPr lang="en-GB" baseline="0" dirty="0" smtClean="0"/>
              <a:t>Training in mathematics changes the brain. So do other life experiences. </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31</a:t>
            </a:fld>
            <a:endParaRPr lang="en-GB"/>
          </a:p>
        </p:txBody>
      </p:sp>
    </p:spTree>
    <p:extLst>
      <p:ext uri="{BB962C8B-B14F-4D97-AF65-F5344CB8AC3E}">
        <p14:creationId xmlns:p14="http://schemas.microsoft.com/office/powerpoint/2010/main" val="18498713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First</a:t>
            </a:r>
            <a:r>
              <a:rPr lang="en-GB" baseline="0" dirty="0" smtClean="0"/>
              <a:t> bullet. Subjective = ‘inside’. Durable identity = ‘know who we are’. Moral commitment = ‘acceptance of norms beyond the self’. Social communication = ‘inescapably social’. </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33</a:t>
            </a:fld>
            <a:endParaRPr lang="en-GB"/>
          </a:p>
        </p:txBody>
      </p:sp>
    </p:spTree>
    <p:extLst>
      <p:ext uri="{BB962C8B-B14F-4D97-AF65-F5344CB8AC3E}">
        <p14:creationId xmlns:p14="http://schemas.microsoft.com/office/powerpoint/2010/main" val="3918133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A928BA-073C-453C-9972-421BE01F7616}" type="slidenum">
              <a:rPr lang="en-GB" smtClean="0"/>
              <a:t>3</a:t>
            </a:fld>
            <a:endParaRPr lang="en-GB"/>
          </a:p>
        </p:txBody>
      </p:sp>
    </p:spTree>
    <p:extLst>
      <p:ext uri="{BB962C8B-B14F-4D97-AF65-F5344CB8AC3E}">
        <p14:creationId xmlns:p14="http://schemas.microsoft.com/office/powerpoint/2010/main" val="31056806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First bullet.</a:t>
            </a:r>
            <a:r>
              <a:rPr lang="en-GB" baseline="0" dirty="0" smtClean="0"/>
              <a:t> Makes our lives significant. </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34</a:t>
            </a:fld>
            <a:endParaRPr lang="en-GB"/>
          </a:p>
        </p:txBody>
      </p:sp>
    </p:spTree>
    <p:extLst>
      <p:ext uri="{BB962C8B-B14F-4D97-AF65-F5344CB8AC3E}">
        <p14:creationId xmlns:p14="http://schemas.microsoft.com/office/powerpoint/2010/main" val="17237584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 are markets for?</a:t>
            </a:r>
          </a:p>
          <a:p>
            <a:endParaRPr lang="en-GB" dirty="0" smtClean="0"/>
          </a:p>
          <a:p>
            <a:pPr marL="171450" indent="-171450">
              <a:buFontTx/>
              <a:buChar char="-"/>
            </a:pPr>
            <a:r>
              <a:rPr lang="en-GB" dirty="0" smtClean="0"/>
              <a:t>Presumption</a:t>
            </a:r>
            <a:r>
              <a:rPr lang="en-GB" baseline="0" dirty="0" smtClean="0"/>
              <a:t> that people are broadly rational, naturally acquisitive, self-interested</a:t>
            </a:r>
          </a:p>
          <a:p>
            <a:pPr marL="171450" indent="-171450">
              <a:buFontTx/>
              <a:buChar char="-"/>
            </a:pPr>
            <a:r>
              <a:rPr lang="en-GB" baseline="0" dirty="0" smtClean="0"/>
              <a:t>Role of markets is facilitate production of goods and services, to meet human needs</a:t>
            </a:r>
          </a:p>
          <a:p>
            <a:pPr marL="171450" indent="-171450">
              <a:buFontTx/>
              <a:buChar char="-"/>
            </a:pPr>
            <a:r>
              <a:rPr lang="en-GB" baseline="0" dirty="0" smtClean="0"/>
              <a:t>Sustained by a framework of law to ensure ‘fair trading’. </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35</a:t>
            </a:fld>
            <a:endParaRPr lang="en-GB"/>
          </a:p>
        </p:txBody>
      </p:sp>
    </p:spTree>
    <p:extLst>
      <p:ext uri="{BB962C8B-B14F-4D97-AF65-F5344CB8AC3E}">
        <p14:creationId xmlns:p14="http://schemas.microsoft.com/office/powerpoint/2010/main" val="5304137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Examples</a:t>
            </a:r>
            <a:r>
              <a:rPr lang="en-GB" baseline="0" dirty="0" smtClean="0"/>
              <a:t> of belief systems: </a:t>
            </a:r>
          </a:p>
          <a:p>
            <a:endParaRPr lang="en-GB" baseline="0" dirty="0" smtClean="0"/>
          </a:p>
          <a:p>
            <a:r>
              <a:rPr lang="en-GB" baseline="0" dirty="0" smtClean="0"/>
              <a:t>{causation, uniformity of nature, temporal continuity of experience}</a:t>
            </a:r>
          </a:p>
          <a:p>
            <a:r>
              <a:rPr lang="en-GB" baseline="0" dirty="0" smtClean="0"/>
              <a:t>{existence of a loving God}</a:t>
            </a:r>
          </a:p>
          <a:p>
            <a:endParaRPr lang="en-GB" baseline="0" dirty="0" smtClean="0"/>
          </a:p>
          <a:p>
            <a:r>
              <a:rPr lang="en-GB" baseline="0" dirty="0" smtClean="0"/>
              <a:t>Second bullet. Data are theory laden.</a:t>
            </a:r>
          </a:p>
          <a:p>
            <a:r>
              <a:rPr lang="en-GB" baseline="0" dirty="0" smtClean="0"/>
              <a:t>Third bullet. Hence cultural diversity. </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36</a:t>
            </a:fld>
            <a:endParaRPr lang="en-GB"/>
          </a:p>
        </p:txBody>
      </p:sp>
    </p:spTree>
    <p:extLst>
      <p:ext uri="{BB962C8B-B14F-4D97-AF65-F5344CB8AC3E}">
        <p14:creationId xmlns:p14="http://schemas.microsoft.com/office/powerpoint/2010/main" val="38424424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Page 67 American experiment</a:t>
            </a:r>
          </a:p>
          <a:p>
            <a:r>
              <a:rPr lang="en-GB" dirty="0" smtClean="0"/>
              <a:t>Page 68 Militant Islam</a:t>
            </a:r>
          </a:p>
          <a:p>
            <a:endParaRPr lang="en-GB" dirty="0" smtClean="0"/>
          </a:p>
          <a:p>
            <a:r>
              <a:rPr lang="en-GB" dirty="0" smtClean="0"/>
              <a:t>Narratives</a:t>
            </a:r>
            <a:r>
              <a:rPr lang="en-GB" baseline="0" dirty="0" smtClean="0"/>
              <a:t> for social sciences:</a:t>
            </a:r>
          </a:p>
          <a:p>
            <a:r>
              <a:rPr lang="en-GB" baseline="0" dirty="0" smtClean="0"/>
              <a:t>82 Liberal progress</a:t>
            </a:r>
          </a:p>
          <a:p>
            <a:r>
              <a:rPr lang="en-GB" baseline="0" dirty="0" smtClean="0"/>
              <a:t>83 Ubiquitous egoism</a:t>
            </a:r>
            <a:endParaRPr lang="en-GB" dirty="0" smtClean="0"/>
          </a:p>
        </p:txBody>
      </p:sp>
      <p:sp>
        <p:nvSpPr>
          <p:cNvPr id="4" name="Slide Number Placeholder 3"/>
          <p:cNvSpPr>
            <a:spLocks noGrp="1"/>
          </p:cNvSpPr>
          <p:nvPr>
            <p:ph type="sldNum" sz="quarter" idx="10"/>
          </p:nvPr>
        </p:nvSpPr>
        <p:spPr/>
        <p:txBody>
          <a:bodyPr/>
          <a:lstStyle/>
          <a:p>
            <a:fld id="{8AA928BA-073C-453C-9972-421BE01F7616}" type="slidenum">
              <a:rPr lang="en-GB" smtClean="0"/>
              <a:t>37</a:t>
            </a:fld>
            <a:endParaRPr lang="en-GB"/>
          </a:p>
        </p:txBody>
      </p:sp>
    </p:spTree>
    <p:extLst>
      <p:ext uri="{BB962C8B-B14F-4D97-AF65-F5344CB8AC3E}">
        <p14:creationId xmlns:p14="http://schemas.microsoft.com/office/powerpoint/2010/main" val="11453849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A928BA-073C-453C-9972-421BE01F7616}" type="slidenum">
              <a:rPr lang="en-GB" smtClean="0"/>
              <a:t>38</a:t>
            </a:fld>
            <a:endParaRPr lang="en-GB"/>
          </a:p>
        </p:txBody>
      </p:sp>
    </p:spTree>
    <p:extLst>
      <p:ext uri="{BB962C8B-B14F-4D97-AF65-F5344CB8AC3E}">
        <p14:creationId xmlns:p14="http://schemas.microsoft.com/office/powerpoint/2010/main" val="433856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A928BA-073C-453C-9972-421BE01F7616}" type="slidenum">
              <a:rPr lang="en-GB" smtClean="0"/>
              <a:t>4</a:t>
            </a:fld>
            <a:endParaRPr lang="en-GB"/>
          </a:p>
        </p:txBody>
      </p:sp>
    </p:spTree>
    <p:extLst>
      <p:ext uri="{BB962C8B-B14F-4D97-AF65-F5344CB8AC3E}">
        <p14:creationId xmlns:p14="http://schemas.microsoft.com/office/powerpoint/2010/main" val="4159444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A928BA-073C-453C-9972-421BE01F7616}" type="slidenum">
              <a:rPr lang="en-GB" smtClean="0"/>
              <a:t>5</a:t>
            </a:fld>
            <a:endParaRPr lang="en-GB"/>
          </a:p>
        </p:txBody>
      </p:sp>
    </p:spTree>
    <p:extLst>
      <p:ext uri="{BB962C8B-B14F-4D97-AF65-F5344CB8AC3E}">
        <p14:creationId xmlns:p14="http://schemas.microsoft.com/office/powerpoint/2010/main" val="1517978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A928BA-073C-453C-9972-421BE01F7616}" type="slidenum">
              <a:rPr lang="en-GB" smtClean="0"/>
              <a:t>6</a:t>
            </a:fld>
            <a:endParaRPr lang="en-GB"/>
          </a:p>
        </p:txBody>
      </p:sp>
    </p:spTree>
    <p:extLst>
      <p:ext uri="{BB962C8B-B14F-4D97-AF65-F5344CB8AC3E}">
        <p14:creationId xmlns:p14="http://schemas.microsoft.com/office/powerpoint/2010/main" val="1891564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Romans 8: 5 ‘Those who live according to the sinful nature have their mind set on what that nature desires…’</a:t>
            </a:r>
          </a:p>
          <a:p>
            <a:r>
              <a:rPr lang="en-GB" dirty="0" smtClean="0"/>
              <a:t>Verse 8 ‘Those controlled by the sinful nature cannot please God..’ </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7</a:t>
            </a:fld>
            <a:endParaRPr lang="en-GB"/>
          </a:p>
        </p:txBody>
      </p:sp>
    </p:spTree>
    <p:extLst>
      <p:ext uri="{BB962C8B-B14F-4D97-AF65-F5344CB8AC3E}">
        <p14:creationId xmlns:p14="http://schemas.microsoft.com/office/powerpoint/2010/main" val="2557213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A928BA-073C-453C-9972-421BE01F7616}" type="slidenum">
              <a:rPr lang="en-GB" smtClean="0"/>
              <a:t>8</a:t>
            </a:fld>
            <a:endParaRPr lang="en-GB"/>
          </a:p>
        </p:txBody>
      </p:sp>
    </p:spTree>
    <p:extLst>
      <p:ext uri="{BB962C8B-B14F-4D97-AF65-F5344CB8AC3E}">
        <p14:creationId xmlns:p14="http://schemas.microsoft.com/office/powerpoint/2010/main" val="173375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41675" y="549275"/>
            <a:ext cx="3430588" cy="2571750"/>
          </a:xfrm>
        </p:spPr>
      </p:sp>
      <p:sp>
        <p:nvSpPr>
          <p:cNvPr id="3" name="Notes Placeholder 2"/>
          <p:cNvSpPr>
            <a:spLocks noGrp="1"/>
          </p:cNvSpPr>
          <p:nvPr>
            <p:ph type="body" idx="1"/>
          </p:nvPr>
        </p:nvSpPr>
        <p:spPr/>
        <p:txBody>
          <a:bodyPr/>
          <a:lstStyle/>
          <a:p>
            <a:r>
              <a:rPr lang="en-GB" dirty="0" smtClean="0"/>
              <a:t>Enlightenment: theological understanding undermined, development of social sciences</a:t>
            </a:r>
          </a:p>
          <a:p>
            <a:endParaRPr lang="en-GB" dirty="0"/>
          </a:p>
          <a:p>
            <a:r>
              <a:rPr lang="en-GB" dirty="0" smtClean="0"/>
              <a:t>Hobbes – nature</a:t>
            </a:r>
          </a:p>
          <a:p>
            <a:endParaRPr lang="en-GB" dirty="0"/>
          </a:p>
          <a:p>
            <a:r>
              <a:rPr lang="en-GB" dirty="0" smtClean="0"/>
              <a:t>Locke – devout Christian – natural law to be discovered by revelation and reason. Reason rules. </a:t>
            </a:r>
          </a:p>
          <a:p>
            <a:endParaRPr lang="en-GB" dirty="0" smtClean="0"/>
          </a:p>
          <a:p>
            <a:r>
              <a:rPr lang="en-GB" dirty="0" smtClean="0"/>
              <a:t>Hume:</a:t>
            </a:r>
            <a:r>
              <a:rPr lang="en-GB" baseline="0" dirty="0" smtClean="0"/>
              <a:t> No natural law (not ‘ought’ from ‘is’). Reason as the servant of the passions. </a:t>
            </a:r>
            <a:endParaRPr lang="en-GB" dirty="0"/>
          </a:p>
        </p:txBody>
      </p:sp>
      <p:sp>
        <p:nvSpPr>
          <p:cNvPr id="4" name="Slide Number Placeholder 3"/>
          <p:cNvSpPr>
            <a:spLocks noGrp="1"/>
          </p:cNvSpPr>
          <p:nvPr>
            <p:ph type="sldNum" sz="quarter" idx="10"/>
          </p:nvPr>
        </p:nvSpPr>
        <p:spPr/>
        <p:txBody>
          <a:bodyPr/>
          <a:lstStyle/>
          <a:p>
            <a:fld id="{8AA928BA-073C-453C-9972-421BE01F7616}" type="slidenum">
              <a:rPr lang="en-GB" smtClean="0"/>
              <a:t>9</a:t>
            </a:fld>
            <a:endParaRPr lang="en-GB"/>
          </a:p>
        </p:txBody>
      </p:sp>
    </p:spTree>
    <p:extLst>
      <p:ext uri="{BB962C8B-B14F-4D97-AF65-F5344CB8AC3E}">
        <p14:creationId xmlns:p14="http://schemas.microsoft.com/office/powerpoint/2010/main" val="1239004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B8F1CB-7FC4-4AF8-B5B2-2F48F680CA89}" type="slidenum">
              <a:rPr lang="en-US"/>
              <a:pPr/>
              <a:t>‹#›</a:t>
            </a:fld>
            <a:endParaRPr lang="en-US"/>
          </a:p>
        </p:txBody>
      </p:sp>
    </p:spTree>
    <p:extLst>
      <p:ext uri="{BB962C8B-B14F-4D97-AF65-F5344CB8AC3E}">
        <p14:creationId xmlns:p14="http://schemas.microsoft.com/office/powerpoint/2010/main" val="3791808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7A53CF-D7D0-4AB5-B021-60DB61516F20}" type="slidenum">
              <a:rPr lang="en-US"/>
              <a:pPr/>
              <a:t>‹#›</a:t>
            </a:fld>
            <a:endParaRPr lang="en-US"/>
          </a:p>
        </p:txBody>
      </p:sp>
    </p:spTree>
    <p:extLst>
      <p:ext uri="{BB962C8B-B14F-4D97-AF65-F5344CB8AC3E}">
        <p14:creationId xmlns:p14="http://schemas.microsoft.com/office/powerpoint/2010/main" val="3353540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9E33E0E-C411-47B7-91D2-AD8BBBD9D3C6}" type="slidenum">
              <a:rPr lang="en-US"/>
              <a:pPr/>
              <a:t>‹#›</a:t>
            </a:fld>
            <a:endParaRPr lang="en-US"/>
          </a:p>
        </p:txBody>
      </p:sp>
    </p:spTree>
    <p:extLst>
      <p:ext uri="{BB962C8B-B14F-4D97-AF65-F5344CB8AC3E}">
        <p14:creationId xmlns:p14="http://schemas.microsoft.com/office/powerpoint/2010/main" val="1027544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F88E4E-EA4E-4AB0-9533-6452479298B5}" type="slidenum">
              <a:rPr lang="en-US"/>
              <a:pPr/>
              <a:t>‹#›</a:t>
            </a:fld>
            <a:endParaRPr lang="en-US"/>
          </a:p>
        </p:txBody>
      </p:sp>
    </p:spTree>
    <p:extLst>
      <p:ext uri="{BB962C8B-B14F-4D97-AF65-F5344CB8AC3E}">
        <p14:creationId xmlns:p14="http://schemas.microsoft.com/office/powerpoint/2010/main" val="826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847EB7-9F33-4A07-A025-54C7BDEC0B9A}" type="slidenum">
              <a:rPr lang="en-US"/>
              <a:pPr/>
              <a:t>‹#›</a:t>
            </a:fld>
            <a:endParaRPr lang="en-US"/>
          </a:p>
        </p:txBody>
      </p:sp>
    </p:spTree>
    <p:extLst>
      <p:ext uri="{BB962C8B-B14F-4D97-AF65-F5344CB8AC3E}">
        <p14:creationId xmlns:p14="http://schemas.microsoft.com/office/powerpoint/2010/main" val="23653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01A6D74-DA89-47D0-9CC3-6932DB05691D}" type="slidenum">
              <a:rPr lang="en-US"/>
              <a:pPr/>
              <a:t>‹#›</a:t>
            </a:fld>
            <a:endParaRPr lang="en-US"/>
          </a:p>
        </p:txBody>
      </p:sp>
    </p:spTree>
    <p:extLst>
      <p:ext uri="{BB962C8B-B14F-4D97-AF65-F5344CB8AC3E}">
        <p14:creationId xmlns:p14="http://schemas.microsoft.com/office/powerpoint/2010/main" val="4291994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3D65C24-0E99-451F-8FFB-551036C6E3A6}" type="slidenum">
              <a:rPr lang="en-US"/>
              <a:pPr/>
              <a:t>‹#›</a:t>
            </a:fld>
            <a:endParaRPr lang="en-US"/>
          </a:p>
        </p:txBody>
      </p:sp>
    </p:spTree>
    <p:extLst>
      <p:ext uri="{BB962C8B-B14F-4D97-AF65-F5344CB8AC3E}">
        <p14:creationId xmlns:p14="http://schemas.microsoft.com/office/powerpoint/2010/main" val="3365894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78D884A-5260-43A7-A1C3-441671950750}" type="slidenum">
              <a:rPr lang="en-US"/>
              <a:pPr/>
              <a:t>‹#›</a:t>
            </a:fld>
            <a:endParaRPr lang="en-US"/>
          </a:p>
        </p:txBody>
      </p:sp>
    </p:spTree>
    <p:extLst>
      <p:ext uri="{BB962C8B-B14F-4D97-AF65-F5344CB8AC3E}">
        <p14:creationId xmlns:p14="http://schemas.microsoft.com/office/powerpoint/2010/main" val="737235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60C28F4-7E1C-48C0-BA2E-DAA962DBF4E3}" type="slidenum">
              <a:rPr lang="en-US"/>
              <a:pPr/>
              <a:t>‹#›</a:t>
            </a:fld>
            <a:endParaRPr lang="en-US"/>
          </a:p>
        </p:txBody>
      </p:sp>
    </p:spTree>
    <p:extLst>
      <p:ext uri="{BB962C8B-B14F-4D97-AF65-F5344CB8AC3E}">
        <p14:creationId xmlns:p14="http://schemas.microsoft.com/office/powerpoint/2010/main" val="3552043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5ACE9CA-BD58-44F3-8F22-007525D8A93B}" type="slidenum">
              <a:rPr lang="en-US"/>
              <a:pPr/>
              <a:t>‹#›</a:t>
            </a:fld>
            <a:endParaRPr lang="en-US"/>
          </a:p>
        </p:txBody>
      </p:sp>
    </p:spTree>
    <p:extLst>
      <p:ext uri="{BB962C8B-B14F-4D97-AF65-F5344CB8AC3E}">
        <p14:creationId xmlns:p14="http://schemas.microsoft.com/office/powerpoint/2010/main" val="2073640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CF227A9-7A9B-4FC5-927F-8CC14770A96E}" type="slidenum">
              <a:rPr lang="en-US"/>
              <a:pPr/>
              <a:t>‹#›</a:t>
            </a:fld>
            <a:endParaRPr lang="en-US"/>
          </a:p>
        </p:txBody>
      </p:sp>
    </p:spTree>
    <p:extLst>
      <p:ext uri="{BB962C8B-B14F-4D97-AF65-F5344CB8AC3E}">
        <p14:creationId xmlns:p14="http://schemas.microsoft.com/office/powerpoint/2010/main" val="38482106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0A74C93-C373-462B-AC22-11F44A42C8B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sz="4000" dirty="0"/>
              <a:t>Christian and social scientific understandings of human beings in society</a:t>
            </a:r>
            <a:endParaRPr lang="en-US" sz="4000" dirty="0"/>
          </a:p>
        </p:txBody>
      </p:sp>
      <p:sp>
        <p:nvSpPr>
          <p:cNvPr id="2051" name="Rectangle 3"/>
          <p:cNvSpPr>
            <a:spLocks noGrp="1" noChangeArrowheads="1"/>
          </p:cNvSpPr>
          <p:nvPr>
            <p:ph type="subTitle" idx="1"/>
          </p:nvPr>
        </p:nvSpPr>
        <p:spPr>
          <a:xfrm>
            <a:off x="1371600" y="3886200"/>
            <a:ext cx="6400800" cy="1991072"/>
          </a:xfrm>
        </p:spPr>
        <p:txBody>
          <a:bodyPr/>
          <a:lstStyle/>
          <a:p>
            <a:r>
              <a:rPr lang="en-GB" sz="2800" dirty="0"/>
              <a:t>Session 1: Social </a:t>
            </a:r>
            <a:r>
              <a:rPr lang="en-GB" sz="2800" dirty="0" smtClean="0"/>
              <a:t>Sciences and Law </a:t>
            </a:r>
            <a:r>
              <a:rPr lang="en-GB" sz="2800" dirty="0"/>
              <a:t>stream</a:t>
            </a:r>
          </a:p>
          <a:p>
            <a:r>
              <a:rPr lang="en-GB" sz="2800" dirty="0"/>
              <a:t>March </a:t>
            </a:r>
            <a:r>
              <a:rPr lang="en-GB" sz="2800" dirty="0" smtClean="0"/>
              <a:t>18, 2016</a:t>
            </a:r>
            <a:endParaRPr lang="en-GB" sz="2800" dirty="0"/>
          </a:p>
          <a:p>
            <a:r>
              <a:rPr lang="en-GB" sz="2800" dirty="0"/>
              <a:t>Donald Hay</a:t>
            </a:r>
          </a:p>
          <a:p>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t>2. Evolutionary psychology</a:t>
            </a:r>
            <a:endParaRPr lang="en-US"/>
          </a:p>
        </p:txBody>
      </p:sp>
      <p:sp>
        <p:nvSpPr>
          <p:cNvPr id="8195" name="Rectangle 3"/>
          <p:cNvSpPr>
            <a:spLocks noGrp="1" noChangeArrowheads="1"/>
          </p:cNvSpPr>
          <p:nvPr>
            <p:ph type="body" idx="1"/>
          </p:nvPr>
        </p:nvSpPr>
        <p:spPr/>
        <p:txBody>
          <a:bodyPr/>
          <a:lstStyle/>
          <a:p>
            <a:pPr>
              <a:lnSpc>
                <a:spcPct val="80000"/>
              </a:lnSpc>
              <a:buFontTx/>
              <a:buNone/>
            </a:pPr>
            <a:r>
              <a:rPr lang="en-GB" dirty="0"/>
              <a:t>2.1 Human nature (‘evolved psychological mechanisms’) the product of our evolutionary past (Pleistocene era):</a:t>
            </a:r>
          </a:p>
          <a:p>
            <a:pPr>
              <a:lnSpc>
                <a:spcPct val="80000"/>
              </a:lnSpc>
              <a:buFontTx/>
              <a:buNone/>
            </a:pPr>
            <a:r>
              <a:rPr lang="en-GB" sz="2800" dirty="0" smtClean="0"/>
              <a:t>Evolutionary mechanisms:</a:t>
            </a:r>
            <a:endParaRPr lang="en-GB" sz="2800" dirty="0"/>
          </a:p>
          <a:p>
            <a:pPr>
              <a:lnSpc>
                <a:spcPct val="80000"/>
              </a:lnSpc>
            </a:pPr>
            <a:r>
              <a:rPr lang="en-GB" sz="2400" dirty="0"/>
              <a:t>Adaptation: selection for characteristics that solve problems of survival or reproduction</a:t>
            </a:r>
          </a:p>
          <a:p>
            <a:pPr>
              <a:lnSpc>
                <a:spcPct val="80000"/>
              </a:lnSpc>
            </a:pPr>
            <a:r>
              <a:rPr lang="en-GB" sz="2400" dirty="0"/>
              <a:t>Inclusive fitness (W D Hamilton): the ‘genes eye view’ – not just the individual carrier of a gene, but all close relatives</a:t>
            </a:r>
          </a:p>
          <a:p>
            <a:pPr>
              <a:lnSpc>
                <a:spcPct val="80000"/>
              </a:lnSpc>
            </a:pPr>
            <a:r>
              <a:rPr lang="en-US" sz="2400" dirty="0"/>
              <a:t>Implication: natural selection </a:t>
            </a:r>
            <a:r>
              <a:rPr lang="en-US" sz="2400" dirty="0" err="1"/>
              <a:t>favours</a:t>
            </a:r>
            <a:r>
              <a:rPr lang="en-US" sz="2400" dirty="0"/>
              <a:t> mechanisms for ‘altruism’ when costs are less than benefits weighted by degree to which genes are shared</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23850" y="260350"/>
            <a:ext cx="8229600" cy="144463"/>
          </a:xfrm>
        </p:spPr>
        <p:txBody>
          <a:bodyPr/>
          <a:lstStyle/>
          <a:p>
            <a:endParaRPr lang="en-GB" sz="4000"/>
          </a:p>
        </p:txBody>
      </p:sp>
      <p:sp>
        <p:nvSpPr>
          <p:cNvPr id="9219" name="Rectangle 3"/>
          <p:cNvSpPr>
            <a:spLocks noGrp="1" noChangeArrowheads="1"/>
          </p:cNvSpPr>
          <p:nvPr>
            <p:ph type="body" idx="1"/>
          </p:nvPr>
        </p:nvSpPr>
        <p:spPr>
          <a:xfrm>
            <a:off x="457200" y="549275"/>
            <a:ext cx="8229600" cy="5576888"/>
          </a:xfrm>
        </p:spPr>
        <p:txBody>
          <a:bodyPr/>
          <a:lstStyle/>
          <a:p>
            <a:pPr marL="0" indent="0">
              <a:buNone/>
            </a:pPr>
            <a:r>
              <a:rPr lang="en-GB" dirty="0" smtClean="0"/>
              <a:t>Understanding human behaviour</a:t>
            </a:r>
            <a:endParaRPr lang="en-GB" dirty="0"/>
          </a:p>
          <a:p>
            <a:r>
              <a:rPr lang="en-GB" sz="2800" dirty="0" smtClean="0"/>
              <a:t>Hence ‘evolved psychological mechanisms’ -  </a:t>
            </a:r>
            <a:r>
              <a:rPr lang="en-GB" sz="2800" dirty="0"/>
              <a:t>‘hard wired’ into our bodies/ brains: source of our behaviour</a:t>
            </a:r>
          </a:p>
          <a:p>
            <a:r>
              <a:rPr lang="en-US" sz="2800" dirty="0"/>
              <a:t>Cues to act in particular ways in response to threats to survival or to opportunities to reproduce.</a:t>
            </a:r>
          </a:p>
          <a:p>
            <a:r>
              <a:rPr lang="en-GB" sz="2800" dirty="0"/>
              <a:t> ‘The primary non-arbitrary way to identify, describe, and understand psychological mechanisms is to articulate their functions – the specific adaptive problems they were designed by selection to solve’. [D Buss, 1999] </a:t>
            </a:r>
          </a:p>
          <a:p>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1785937"/>
          </a:xfrm>
        </p:spPr>
        <p:txBody>
          <a:bodyPr/>
          <a:lstStyle/>
          <a:p>
            <a:r>
              <a:rPr lang="en-GB" sz="3200" dirty="0"/>
              <a:t>2.2 An example: </a:t>
            </a:r>
            <a:r>
              <a:rPr lang="en-GB" sz="3200" dirty="0" smtClean="0"/>
              <a:t>kinship and family</a:t>
            </a:r>
            <a:endParaRPr lang="en-US" sz="3200" dirty="0"/>
          </a:p>
        </p:txBody>
      </p:sp>
      <p:sp>
        <p:nvSpPr>
          <p:cNvPr id="10243" name="Rectangle 3"/>
          <p:cNvSpPr>
            <a:spLocks noGrp="1" noChangeArrowheads="1"/>
          </p:cNvSpPr>
          <p:nvPr>
            <p:ph type="body" idx="1"/>
          </p:nvPr>
        </p:nvSpPr>
        <p:spPr>
          <a:xfrm>
            <a:off x="457200" y="1484784"/>
            <a:ext cx="8229600" cy="4641379"/>
          </a:xfrm>
        </p:spPr>
        <p:txBody>
          <a:bodyPr/>
          <a:lstStyle/>
          <a:p>
            <a:pPr>
              <a:buFontTx/>
              <a:buNone/>
            </a:pPr>
            <a:r>
              <a:rPr lang="en-GB" dirty="0"/>
              <a:t>   </a:t>
            </a:r>
            <a:endParaRPr lang="en-GB" dirty="0" smtClean="0"/>
          </a:p>
          <a:p>
            <a:pPr>
              <a:buFontTx/>
              <a:buNone/>
            </a:pPr>
            <a:r>
              <a:rPr lang="en-GB" sz="2400" dirty="0" smtClean="0"/>
              <a:t>Problems of kinship - theoretical themes and empirical hypotheses:</a:t>
            </a:r>
          </a:p>
          <a:p>
            <a:r>
              <a:rPr lang="en-GB" sz="2400" dirty="0" smtClean="0"/>
              <a:t>Siblings – competition for resources from parents vs. altruism towards siblings</a:t>
            </a:r>
          </a:p>
          <a:p>
            <a:r>
              <a:rPr lang="en-GB" sz="2400" dirty="0" smtClean="0"/>
              <a:t>Male relatives – greater opportunities for spreading genes via multiple </a:t>
            </a:r>
            <a:r>
              <a:rPr lang="en-GB" sz="2400" dirty="0" err="1" smtClean="0"/>
              <a:t>matings</a:t>
            </a:r>
            <a:endParaRPr lang="en-GB" sz="2400" dirty="0" smtClean="0"/>
          </a:p>
          <a:p>
            <a:r>
              <a:rPr lang="en-GB" sz="2400" dirty="0" smtClean="0"/>
              <a:t>Degree of cooperation and solidarity among kin a function of degree of relatedness</a:t>
            </a:r>
          </a:p>
          <a:p>
            <a:r>
              <a:rPr lang="en-GB" sz="2400" dirty="0" smtClean="0"/>
              <a:t>Humans need to know in detail who are their kin</a:t>
            </a:r>
          </a:p>
          <a:p>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a:r>
              <a:rPr lang="en-GB" sz="4000" dirty="0" smtClean="0"/>
              <a:t>Kinship </a:t>
            </a:r>
            <a:r>
              <a:rPr lang="en-GB" sz="4000" dirty="0"/>
              <a:t>and </a:t>
            </a:r>
            <a:r>
              <a:rPr lang="en-GB" sz="4000" dirty="0" smtClean="0"/>
              <a:t>family: some evidence</a:t>
            </a:r>
            <a:endParaRPr lang="en-US" sz="4000" dirty="0"/>
          </a:p>
        </p:txBody>
      </p:sp>
      <p:sp>
        <p:nvSpPr>
          <p:cNvPr id="11267" name="Rectangle 3"/>
          <p:cNvSpPr>
            <a:spLocks noGrp="1" noChangeArrowheads="1"/>
          </p:cNvSpPr>
          <p:nvPr>
            <p:ph type="body" idx="1"/>
          </p:nvPr>
        </p:nvSpPr>
        <p:spPr/>
        <p:txBody>
          <a:bodyPr/>
          <a:lstStyle/>
          <a:p>
            <a:pPr>
              <a:lnSpc>
                <a:spcPct val="90000"/>
              </a:lnSpc>
            </a:pPr>
            <a:r>
              <a:rPr lang="en-US" sz="2400" dirty="0" smtClean="0"/>
              <a:t>(Major) acts of helping kin – greater with close genetic relative, decreasing with age of relative</a:t>
            </a:r>
          </a:p>
          <a:p>
            <a:pPr>
              <a:lnSpc>
                <a:spcPct val="90000"/>
              </a:lnSpc>
            </a:pPr>
            <a:r>
              <a:rPr lang="en-US" sz="2400" dirty="0" smtClean="0"/>
              <a:t>Inheritance – bequests greater to offspring than siblings despite equal relatedness</a:t>
            </a:r>
          </a:p>
          <a:p>
            <a:pPr>
              <a:lnSpc>
                <a:spcPct val="90000"/>
              </a:lnSpc>
            </a:pPr>
            <a:r>
              <a:rPr lang="en-US" sz="2400" dirty="0" smtClean="0"/>
              <a:t>Inheritance –  men typically leave high proportion of bequests to wife (generally benefitting offspring), but not vice versa – husband more likely to marry again and have children</a:t>
            </a:r>
          </a:p>
          <a:p>
            <a:pPr>
              <a:lnSpc>
                <a:spcPct val="90000"/>
              </a:lnSpc>
            </a:pPr>
            <a:r>
              <a:rPr lang="en-US" sz="2400" dirty="0" smtClean="0"/>
              <a:t>Grandmothers give more resources to grandchildren than do grandfathers – greater certainty about degree of relatedness</a:t>
            </a:r>
          </a:p>
          <a:p>
            <a:pPr>
              <a:lnSpc>
                <a:spcPct val="90000"/>
              </a:lnSpc>
            </a:pPr>
            <a:r>
              <a:rPr lang="en-US" sz="2400" dirty="0" smtClean="0"/>
              <a:t>Women are better than men in identifying kin </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sz="4000" dirty="0" smtClean="0"/>
              <a:t>Why human families?</a:t>
            </a:r>
            <a:endParaRPr lang="en-US" sz="4000" dirty="0"/>
          </a:p>
        </p:txBody>
      </p:sp>
      <p:sp>
        <p:nvSpPr>
          <p:cNvPr id="12291" name="Rectangle 3"/>
          <p:cNvSpPr>
            <a:spLocks noGrp="1" noChangeArrowheads="1"/>
          </p:cNvSpPr>
          <p:nvPr>
            <p:ph type="body" idx="1"/>
          </p:nvPr>
        </p:nvSpPr>
        <p:spPr>
          <a:xfrm>
            <a:off x="457200" y="1484784"/>
            <a:ext cx="8229600" cy="4641379"/>
          </a:xfrm>
        </p:spPr>
        <p:txBody>
          <a:bodyPr/>
          <a:lstStyle/>
          <a:p>
            <a:pPr marL="0" indent="0">
              <a:lnSpc>
                <a:spcPct val="90000"/>
              </a:lnSpc>
              <a:buNone/>
            </a:pPr>
            <a:endParaRPr lang="en-US" sz="2800" dirty="0" smtClean="0"/>
          </a:p>
          <a:p>
            <a:pPr marL="0" indent="0">
              <a:lnSpc>
                <a:spcPct val="90000"/>
              </a:lnSpc>
              <a:buNone/>
            </a:pPr>
            <a:r>
              <a:rPr lang="en-US" sz="2400" dirty="0" smtClean="0"/>
              <a:t>Family a particular characteristic of humans. </a:t>
            </a:r>
          </a:p>
          <a:p>
            <a:pPr marL="0" indent="0">
              <a:lnSpc>
                <a:spcPct val="90000"/>
              </a:lnSpc>
              <a:buNone/>
            </a:pPr>
            <a:r>
              <a:rPr lang="en-US" sz="2400" dirty="0" smtClean="0"/>
              <a:t>Costs to offspring not conducive to family formation: (a) reproduction delayed; (b) competition for resources. </a:t>
            </a:r>
          </a:p>
          <a:p>
            <a:pPr marL="0" indent="0">
              <a:lnSpc>
                <a:spcPct val="90000"/>
              </a:lnSpc>
              <a:buNone/>
            </a:pPr>
            <a:endParaRPr lang="en-US" sz="2400" dirty="0"/>
          </a:p>
          <a:p>
            <a:pPr marL="0" indent="0">
              <a:lnSpc>
                <a:spcPct val="90000"/>
              </a:lnSpc>
              <a:buNone/>
            </a:pPr>
            <a:r>
              <a:rPr lang="en-US" sz="2400" dirty="0" smtClean="0"/>
              <a:t>Ecological constraints model (</a:t>
            </a:r>
            <a:r>
              <a:rPr lang="en-US" sz="2400" dirty="0" err="1" smtClean="0"/>
              <a:t>Emlen</a:t>
            </a:r>
            <a:r>
              <a:rPr lang="en-US" sz="2400" dirty="0" smtClean="0"/>
              <a:t>):</a:t>
            </a:r>
          </a:p>
          <a:p>
            <a:pPr>
              <a:lnSpc>
                <a:spcPct val="90000"/>
              </a:lnSpc>
            </a:pPr>
            <a:r>
              <a:rPr lang="en-US" sz="2400" dirty="0" smtClean="0"/>
              <a:t>Scarcity of reproductive opportunities outside the family</a:t>
            </a:r>
          </a:p>
          <a:p>
            <a:pPr>
              <a:lnSpc>
                <a:spcPct val="90000"/>
              </a:lnSpc>
            </a:pPr>
            <a:r>
              <a:rPr lang="en-US" sz="2400" dirty="0" smtClean="0"/>
              <a:t>Enhanced survival, opportunity for skill formation</a:t>
            </a:r>
          </a:p>
          <a:p>
            <a:pPr>
              <a:lnSpc>
                <a:spcPct val="90000"/>
              </a:lnSpc>
            </a:pPr>
            <a:r>
              <a:rPr lang="en-US" sz="2400" dirty="0" smtClean="0"/>
              <a:t>Sharing/ inheriting ‘family territory’</a:t>
            </a:r>
          </a:p>
          <a:p>
            <a:pPr>
              <a:lnSpc>
                <a:spcPct val="90000"/>
              </a:lnSpc>
            </a:pPr>
            <a:r>
              <a:rPr lang="en-US" sz="2400" dirty="0" smtClean="0"/>
              <a:t>Reproductive vacancy arising on death of parent</a:t>
            </a:r>
          </a:p>
          <a:p>
            <a:pPr marL="0" indent="0">
              <a:lnSpc>
                <a:spcPct val="90000"/>
              </a:lnSpc>
              <a:buNone/>
            </a:pPr>
            <a:endParaRPr lang="en-US" sz="2400" dirty="0" smtClean="0"/>
          </a:p>
          <a:p>
            <a:pPr marL="0" indent="0">
              <a:lnSpc>
                <a:spcPct val="90000"/>
              </a:lnSpc>
              <a:buNone/>
            </a:pP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sz="4000"/>
              <a:t>2.3 What are we to make of evolutionary psychology?</a:t>
            </a:r>
            <a:endParaRPr lang="en-US" sz="4000"/>
          </a:p>
        </p:txBody>
      </p:sp>
      <p:sp>
        <p:nvSpPr>
          <p:cNvPr id="13315" name="Rectangle 3"/>
          <p:cNvSpPr>
            <a:spLocks noGrp="1" noChangeArrowheads="1"/>
          </p:cNvSpPr>
          <p:nvPr>
            <p:ph type="body" idx="1"/>
          </p:nvPr>
        </p:nvSpPr>
        <p:spPr>
          <a:xfrm>
            <a:off x="457200" y="2133600"/>
            <a:ext cx="8229600" cy="4319736"/>
          </a:xfrm>
        </p:spPr>
        <p:txBody>
          <a:bodyPr/>
          <a:lstStyle/>
          <a:p>
            <a:r>
              <a:rPr lang="en-GB" sz="2800" dirty="0"/>
              <a:t>Reductionist – an explanation of </a:t>
            </a:r>
            <a:r>
              <a:rPr lang="en-GB" sz="2800" b="1" dirty="0"/>
              <a:t>all</a:t>
            </a:r>
            <a:r>
              <a:rPr lang="en-GB" sz="2800" dirty="0"/>
              <a:t> human behaviour – E O </a:t>
            </a:r>
            <a:r>
              <a:rPr lang="en-GB" sz="2800" dirty="0" smtClean="0"/>
              <a:t>Wilson, </a:t>
            </a:r>
            <a:r>
              <a:rPr lang="en-GB" sz="2800" u="sng" dirty="0"/>
              <a:t>Consilience</a:t>
            </a:r>
            <a:endParaRPr lang="en-GB" sz="2800" dirty="0"/>
          </a:p>
          <a:p>
            <a:r>
              <a:rPr lang="en-GB" sz="2800" dirty="0"/>
              <a:t>No reason to </a:t>
            </a:r>
            <a:r>
              <a:rPr lang="en-GB" sz="2800" u="sng" dirty="0"/>
              <a:t>exclude</a:t>
            </a:r>
            <a:r>
              <a:rPr lang="en-GB" sz="2800" dirty="0"/>
              <a:t> biological drives – we are part of the </a:t>
            </a:r>
            <a:r>
              <a:rPr lang="en-GB" sz="2800" dirty="0" smtClean="0"/>
              <a:t>natural </a:t>
            </a:r>
            <a:r>
              <a:rPr lang="en-GB" sz="2800" dirty="0"/>
              <a:t>order. </a:t>
            </a:r>
          </a:p>
          <a:p>
            <a:r>
              <a:rPr lang="en-GB" sz="2800" dirty="0"/>
              <a:t>Evidence for ‘hard wiring’?</a:t>
            </a:r>
          </a:p>
          <a:p>
            <a:r>
              <a:rPr lang="en-GB" sz="2800" dirty="0"/>
              <a:t>Explanations tend to be ‘Just So’ stories: example of benefits to close kin e.g. </a:t>
            </a:r>
            <a:r>
              <a:rPr lang="en-GB" sz="2800" dirty="0" smtClean="0"/>
              <a:t>inheritance</a:t>
            </a:r>
          </a:p>
          <a:p>
            <a:pPr marL="0" indent="0">
              <a:buNone/>
            </a:pPr>
            <a:r>
              <a:rPr lang="en-GB" sz="2800" dirty="0" smtClean="0"/>
              <a:t>.</a:t>
            </a:r>
            <a:endParaRPr lang="en-GB" sz="2800" dirty="0"/>
          </a:p>
          <a:p>
            <a:pPr>
              <a:buFontTx/>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lstStyle/>
          <a:p>
            <a:pPr algn="l"/>
            <a:r>
              <a:rPr lang="en-GB" dirty="0" smtClean="0"/>
              <a:t>2.4 Evaluation from viewpoint of Christian anthropology</a:t>
            </a:r>
            <a:endParaRPr lang="en-GB" dirty="0"/>
          </a:p>
        </p:txBody>
      </p:sp>
      <p:sp>
        <p:nvSpPr>
          <p:cNvPr id="3" name="Content Placeholder 2"/>
          <p:cNvSpPr>
            <a:spLocks noGrp="1"/>
          </p:cNvSpPr>
          <p:nvPr>
            <p:ph idx="1"/>
          </p:nvPr>
        </p:nvSpPr>
        <p:spPr>
          <a:xfrm>
            <a:off x="457200" y="2492896"/>
            <a:ext cx="8229600" cy="3633267"/>
          </a:xfrm>
        </p:spPr>
        <p:txBody>
          <a:bodyPr/>
          <a:lstStyle/>
          <a:p>
            <a:r>
              <a:rPr lang="en-GB" dirty="0" smtClean="0"/>
              <a:t>Deterministic – undermines responsible agency</a:t>
            </a:r>
          </a:p>
          <a:p>
            <a:r>
              <a:rPr lang="en-GB" dirty="0" smtClean="0"/>
              <a:t>No concept of purposes for human life</a:t>
            </a:r>
          </a:p>
          <a:p>
            <a:r>
              <a:rPr lang="en-GB" dirty="0" smtClean="0"/>
              <a:t>No room for the Fall, or understanding of sin and evil</a:t>
            </a:r>
          </a:p>
          <a:p>
            <a:endParaRPr lang="en-GB" dirty="0"/>
          </a:p>
        </p:txBody>
      </p:sp>
    </p:spTree>
    <p:extLst>
      <p:ext uri="{BB962C8B-B14F-4D97-AF65-F5344CB8AC3E}">
        <p14:creationId xmlns:p14="http://schemas.microsoft.com/office/powerpoint/2010/main" val="119329834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79388" y="333375"/>
            <a:ext cx="8229600" cy="1800225"/>
          </a:xfrm>
        </p:spPr>
        <p:txBody>
          <a:bodyPr/>
          <a:lstStyle/>
          <a:p>
            <a:r>
              <a:rPr lang="en-GB" dirty="0"/>
              <a:t>3. Rational choice theory</a:t>
            </a:r>
            <a:br>
              <a:rPr lang="en-GB" dirty="0"/>
            </a:br>
            <a:r>
              <a:rPr lang="en-GB" sz="2400" dirty="0"/>
              <a:t>(The standard socioeconomic science model- SSSM)</a:t>
            </a:r>
            <a:br>
              <a:rPr lang="en-GB" sz="2400" dirty="0"/>
            </a:br>
            <a:endParaRPr lang="en-US" sz="2400" dirty="0"/>
          </a:p>
        </p:txBody>
      </p:sp>
      <p:sp>
        <p:nvSpPr>
          <p:cNvPr id="14339" name="Rectangle 3"/>
          <p:cNvSpPr>
            <a:spLocks noGrp="1" noChangeArrowheads="1"/>
          </p:cNvSpPr>
          <p:nvPr>
            <p:ph type="body" idx="1"/>
          </p:nvPr>
        </p:nvSpPr>
        <p:spPr>
          <a:xfrm>
            <a:off x="457200" y="1628775"/>
            <a:ext cx="8229600" cy="4497388"/>
          </a:xfrm>
        </p:spPr>
        <p:txBody>
          <a:bodyPr/>
          <a:lstStyle/>
          <a:p>
            <a:pPr>
              <a:lnSpc>
                <a:spcPct val="90000"/>
              </a:lnSpc>
              <a:buFontTx/>
              <a:buNone/>
            </a:pPr>
            <a:endParaRPr lang="en-GB" sz="2800" dirty="0"/>
          </a:p>
          <a:p>
            <a:pPr>
              <a:lnSpc>
                <a:spcPct val="90000"/>
              </a:lnSpc>
              <a:buFontTx/>
              <a:buNone/>
            </a:pPr>
            <a:r>
              <a:rPr lang="en-GB" sz="3600" dirty="0"/>
              <a:t>3.1 Enlightenment conception of a human </a:t>
            </a:r>
            <a:r>
              <a:rPr lang="en-GB" sz="3600" dirty="0" smtClean="0"/>
              <a:t>being (Locke, Hume, rather than Hobbes):</a:t>
            </a:r>
          </a:p>
          <a:p>
            <a:pPr>
              <a:lnSpc>
                <a:spcPct val="90000"/>
              </a:lnSpc>
              <a:buFontTx/>
              <a:buNone/>
            </a:pPr>
            <a:endParaRPr lang="en-GB" sz="3600" dirty="0" smtClean="0"/>
          </a:p>
          <a:p>
            <a:pPr>
              <a:lnSpc>
                <a:spcPct val="90000"/>
              </a:lnSpc>
            </a:pPr>
            <a:r>
              <a:rPr lang="en-GB" sz="2800" dirty="0" smtClean="0"/>
              <a:t>Individual </a:t>
            </a:r>
            <a:r>
              <a:rPr lang="en-GB" sz="2800" dirty="0"/>
              <a:t>autonomy</a:t>
            </a:r>
          </a:p>
          <a:p>
            <a:pPr>
              <a:lnSpc>
                <a:spcPct val="90000"/>
              </a:lnSpc>
            </a:pPr>
            <a:r>
              <a:rPr lang="en-GB" sz="2800" dirty="0"/>
              <a:t>Rationality – ability to analyse alternatives, ability to make choices – action, behaviour</a:t>
            </a: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dirty="0"/>
              <a:t>3.2  Basic rational choice model</a:t>
            </a:r>
            <a:endParaRPr lang="en-US" dirty="0"/>
          </a:p>
        </p:txBody>
      </p:sp>
      <p:sp>
        <p:nvSpPr>
          <p:cNvPr id="15363" name="Rectangle 3"/>
          <p:cNvSpPr>
            <a:spLocks noGrp="1" noChangeArrowheads="1"/>
          </p:cNvSpPr>
          <p:nvPr>
            <p:ph type="body" idx="1"/>
          </p:nvPr>
        </p:nvSpPr>
        <p:spPr/>
        <p:txBody>
          <a:bodyPr/>
          <a:lstStyle/>
          <a:p>
            <a:endParaRPr lang="en-GB" sz="2800" dirty="0" smtClean="0"/>
          </a:p>
          <a:p>
            <a:r>
              <a:rPr lang="en-GB" sz="2800" dirty="0" smtClean="0"/>
              <a:t>Agent </a:t>
            </a:r>
            <a:r>
              <a:rPr lang="en-GB" sz="2800" dirty="0"/>
              <a:t>evaluates available alternatives with full information e.g. choice of goods within a budget</a:t>
            </a:r>
          </a:p>
          <a:p>
            <a:r>
              <a:rPr lang="en-GB" sz="2800" dirty="0"/>
              <a:t>Chooses alternative that maximises utility, or maximises ‘well being’, or satisfies preferences</a:t>
            </a:r>
          </a:p>
          <a:p>
            <a:r>
              <a:rPr lang="en-GB" sz="2800" dirty="0"/>
              <a:t>Preferences etc. undefined, but presumed unchanging and complete across all states of the world, well ordered and no contradictions</a:t>
            </a:r>
          </a:p>
          <a:p>
            <a:pPr marL="0" indent="0">
              <a:buNone/>
            </a:pP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a:t>3.3 Expected utility model</a:t>
            </a:r>
            <a:endParaRPr lang="en-US"/>
          </a:p>
        </p:txBody>
      </p:sp>
      <p:sp>
        <p:nvSpPr>
          <p:cNvPr id="16387" name="Rectangle 3"/>
          <p:cNvSpPr>
            <a:spLocks noGrp="1" noChangeArrowheads="1"/>
          </p:cNvSpPr>
          <p:nvPr>
            <p:ph type="body" idx="1"/>
          </p:nvPr>
        </p:nvSpPr>
        <p:spPr/>
        <p:txBody>
          <a:bodyPr/>
          <a:lstStyle/>
          <a:p>
            <a:endParaRPr lang="en-GB" sz="2800" dirty="0" smtClean="0"/>
          </a:p>
          <a:p>
            <a:r>
              <a:rPr lang="en-GB" sz="2800" dirty="0" smtClean="0"/>
              <a:t>Agents </a:t>
            </a:r>
            <a:r>
              <a:rPr lang="en-GB" sz="2800" dirty="0"/>
              <a:t>can attach probabilities to states of the world</a:t>
            </a:r>
          </a:p>
          <a:p>
            <a:r>
              <a:rPr lang="en-GB" sz="2800" dirty="0"/>
              <a:t>Choices based on maximisation of expected utility (values of outcomes x probability)</a:t>
            </a:r>
          </a:p>
          <a:p>
            <a:r>
              <a:rPr lang="en-GB" sz="2800" dirty="0"/>
              <a:t>Used in economics to explain gambling, insurance, stock market valuations….</a:t>
            </a:r>
          </a:p>
          <a:p>
            <a:r>
              <a:rPr lang="en-GB" sz="2800" dirty="0"/>
              <a:t>Criminology – punishment as </a:t>
            </a:r>
            <a:r>
              <a:rPr lang="en-GB" sz="2800" dirty="0" smtClean="0"/>
              <a:t>deterrence (probability </a:t>
            </a:r>
            <a:r>
              <a:rPr lang="en-GB" sz="2800" dirty="0"/>
              <a:t>of detection x costs of </a:t>
            </a:r>
            <a:r>
              <a:rPr lang="en-GB" sz="2800" dirty="0" smtClean="0"/>
              <a:t>sentence).  </a:t>
            </a:r>
            <a:endParaRPr lang="en-GB" sz="2800" dirty="0"/>
          </a:p>
          <a:p>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74638"/>
            <a:ext cx="8229600" cy="201612"/>
          </a:xfrm>
        </p:spPr>
        <p:txBody>
          <a:bodyPr/>
          <a:lstStyle/>
          <a:p>
            <a:endParaRPr lang="en-GB" sz="4000"/>
          </a:p>
        </p:txBody>
      </p:sp>
      <p:sp>
        <p:nvSpPr>
          <p:cNvPr id="54275" name="Rectangle 3"/>
          <p:cNvSpPr>
            <a:spLocks noGrp="1" noChangeArrowheads="1"/>
          </p:cNvSpPr>
          <p:nvPr>
            <p:ph type="body" idx="1"/>
          </p:nvPr>
        </p:nvSpPr>
        <p:spPr/>
        <p:txBody>
          <a:bodyPr/>
          <a:lstStyle/>
          <a:p>
            <a:pPr>
              <a:buFontTx/>
              <a:buNone/>
            </a:pPr>
            <a:r>
              <a:rPr lang="en-GB" dirty="0"/>
              <a:t>   </a:t>
            </a:r>
          </a:p>
          <a:p>
            <a:pPr>
              <a:buFontTx/>
              <a:buNone/>
            </a:pPr>
            <a:endParaRPr lang="en-GB" dirty="0"/>
          </a:p>
          <a:p>
            <a:pPr>
              <a:buFontTx/>
              <a:buNone/>
            </a:pPr>
            <a:r>
              <a:rPr lang="en-GB" dirty="0"/>
              <a:t>	Within the mainstream of your discipline, what is the dominant understanding of what it is to be a human being? </a:t>
            </a:r>
            <a:r>
              <a:rPr lang="en-GB" dirty="0" smtClean="0"/>
              <a:t>Do you find that </a:t>
            </a:r>
            <a:r>
              <a:rPr lang="en-GB" smtClean="0"/>
              <a:t>understanding satisfactory?</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a:t>3.4 Game theory models</a:t>
            </a:r>
            <a:endParaRPr lang="en-US"/>
          </a:p>
        </p:txBody>
      </p:sp>
      <p:sp>
        <p:nvSpPr>
          <p:cNvPr id="17411" name="Rectangle 3"/>
          <p:cNvSpPr>
            <a:spLocks noGrp="1" noChangeArrowheads="1"/>
          </p:cNvSpPr>
          <p:nvPr>
            <p:ph type="body" idx="1"/>
          </p:nvPr>
        </p:nvSpPr>
        <p:spPr>
          <a:xfrm>
            <a:off x="457200" y="1600200"/>
            <a:ext cx="8229600" cy="4997152"/>
          </a:xfrm>
        </p:spPr>
        <p:txBody>
          <a:bodyPr/>
          <a:lstStyle/>
          <a:p>
            <a:pPr>
              <a:lnSpc>
                <a:spcPct val="80000"/>
              </a:lnSpc>
            </a:pPr>
            <a:r>
              <a:rPr lang="en-GB" sz="2800" dirty="0"/>
              <a:t>Outcomes depend on other peoples’ choices as well as ones own – favourite example is Prisoners’ Dilemma</a:t>
            </a:r>
          </a:p>
          <a:p>
            <a:pPr>
              <a:lnSpc>
                <a:spcPct val="80000"/>
              </a:lnSpc>
            </a:pPr>
            <a:r>
              <a:rPr lang="en-GB" sz="2800" dirty="0"/>
              <a:t>Concept of Nash or </a:t>
            </a:r>
            <a:r>
              <a:rPr lang="en-GB" sz="2800" dirty="0" smtClean="0"/>
              <a:t>non-cooperative </a:t>
            </a:r>
            <a:r>
              <a:rPr lang="en-GB" sz="2800" dirty="0" err="1"/>
              <a:t>equilibria</a:t>
            </a:r>
            <a:endParaRPr lang="en-GB" sz="2800" dirty="0"/>
          </a:p>
          <a:p>
            <a:pPr>
              <a:lnSpc>
                <a:spcPct val="80000"/>
              </a:lnSpc>
            </a:pPr>
            <a:r>
              <a:rPr lang="en-GB" sz="2800" dirty="0"/>
              <a:t>Games played (repetitively) over time – </a:t>
            </a:r>
            <a:r>
              <a:rPr lang="en-GB" sz="2800" dirty="0" smtClean="0"/>
              <a:t>permit </a:t>
            </a:r>
            <a:r>
              <a:rPr lang="en-GB" sz="2800" dirty="0"/>
              <a:t>more cooperative outcomes</a:t>
            </a:r>
          </a:p>
          <a:p>
            <a:pPr>
              <a:lnSpc>
                <a:spcPct val="80000"/>
              </a:lnSpc>
              <a:buFontTx/>
              <a:buNone/>
            </a:pPr>
            <a:endParaRPr lang="en-GB" sz="2800" dirty="0"/>
          </a:p>
          <a:p>
            <a:pPr>
              <a:lnSpc>
                <a:spcPct val="80000"/>
              </a:lnSpc>
              <a:buFontTx/>
              <a:buNone/>
            </a:pPr>
            <a:r>
              <a:rPr lang="en-GB" sz="2800" dirty="0"/>
              <a:t>Comments: </a:t>
            </a:r>
          </a:p>
          <a:p>
            <a:pPr>
              <a:lnSpc>
                <a:spcPct val="80000"/>
              </a:lnSpc>
            </a:pPr>
            <a:r>
              <a:rPr lang="en-GB" sz="2800" dirty="0"/>
              <a:t>Normative – ‘the best thing to do’</a:t>
            </a:r>
          </a:p>
          <a:p>
            <a:pPr>
              <a:lnSpc>
                <a:spcPct val="80000"/>
              </a:lnSpc>
            </a:pPr>
            <a:r>
              <a:rPr lang="en-GB" sz="2800" dirty="0"/>
              <a:t>Best defined where payoffs are easily measurable in monetary </a:t>
            </a:r>
            <a:r>
              <a:rPr lang="en-GB" sz="2800" dirty="0" smtClean="0"/>
              <a:t>values</a:t>
            </a:r>
          </a:p>
          <a:p>
            <a:pPr>
              <a:lnSpc>
                <a:spcPct val="80000"/>
              </a:lnSpc>
            </a:pPr>
            <a:r>
              <a:rPr lang="en-GB" sz="2800" dirty="0" smtClean="0"/>
              <a:t>Failure </a:t>
            </a:r>
            <a:r>
              <a:rPr lang="en-GB" sz="2800" dirty="0"/>
              <a:t>of rationality in interactive games –strong tendency to cooperate</a:t>
            </a:r>
          </a:p>
          <a:p>
            <a:pPr>
              <a:lnSpc>
                <a:spcPct val="80000"/>
              </a:lnSpc>
            </a:pP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a:t>3.5 Rational choice: evaluation</a:t>
            </a:r>
            <a:endParaRPr lang="en-US"/>
          </a:p>
        </p:txBody>
      </p:sp>
      <p:sp>
        <p:nvSpPr>
          <p:cNvPr id="18435" name="Rectangle 3"/>
          <p:cNvSpPr>
            <a:spLocks noGrp="1" noChangeArrowheads="1"/>
          </p:cNvSpPr>
          <p:nvPr>
            <p:ph type="body" idx="1"/>
          </p:nvPr>
        </p:nvSpPr>
        <p:spPr>
          <a:xfrm>
            <a:off x="457200" y="1600200"/>
            <a:ext cx="8229600" cy="4997450"/>
          </a:xfrm>
        </p:spPr>
        <p:txBody>
          <a:bodyPr/>
          <a:lstStyle/>
          <a:p>
            <a:pPr>
              <a:lnSpc>
                <a:spcPct val="80000"/>
              </a:lnSpc>
            </a:pPr>
            <a:endParaRPr lang="en-GB" sz="2400" dirty="0"/>
          </a:p>
          <a:p>
            <a:pPr>
              <a:lnSpc>
                <a:spcPct val="80000"/>
              </a:lnSpc>
            </a:pPr>
            <a:r>
              <a:rPr lang="en-GB" sz="2400" dirty="0"/>
              <a:t>Asserts human autonomy, rationality and ability to choose – how explain? </a:t>
            </a:r>
            <a:r>
              <a:rPr lang="en-GB" sz="2400" dirty="0" err="1"/>
              <a:t>Elster’s</a:t>
            </a:r>
            <a:r>
              <a:rPr lang="en-GB" sz="2400" dirty="0"/>
              <a:t> critique</a:t>
            </a:r>
          </a:p>
          <a:p>
            <a:pPr>
              <a:lnSpc>
                <a:spcPct val="80000"/>
              </a:lnSpc>
            </a:pPr>
            <a:r>
              <a:rPr lang="en-GB" sz="2400" dirty="0"/>
              <a:t>‘Just so’ critique – whatever a person does is presumed rational, reflecting their preferences – only testable content is consistency</a:t>
            </a:r>
          </a:p>
          <a:p>
            <a:pPr>
              <a:lnSpc>
                <a:spcPct val="80000"/>
              </a:lnSpc>
            </a:pPr>
            <a:r>
              <a:rPr lang="en-GB" sz="2400" dirty="0"/>
              <a:t>A decision rule, not an explanation, since silent on </a:t>
            </a:r>
            <a:r>
              <a:rPr lang="en-GB" sz="2400" dirty="0" smtClean="0"/>
              <a:t>preferences</a:t>
            </a:r>
            <a:endParaRPr lang="en-GB" sz="2400" dirty="0"/>
          </a:p>
          <a:p>
            <a:pPr>
              <a:lnSpc>
                <a:spcPct val="80000"/>
              </a:lnSpc>
            </a:pPr>
            <a:r>
              <a:rPr lang="en-GB" sz="2400" dirty="0"/>
              <a:t>Objections to ‘self interested’ preferences: excludes commitment (Sen); wider values – ‘present aim’ theory (</a:t>
            </a:r>
            <a:r>
              <a:rPr lang="en-GB" sz="2400" dirty="0" err="1"/>
              <a:t>Parfit</a:t>
            </a:r>
            <a:r>
              <a:rPr lang="en-GB" sz="2400" dirty="0" smtClean="0"/>
              <a:t>).</a:t>
            </a:r>
            <a:endParaRPr lang="en-GB" sz="2400"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02234"/>
          </a:xfrm>
        </p:spPr>
        <p:txBody>
          <a:bodyPr/>
          <a:lstStyle/>
          <a:p>
            <a:pPr algn="l"/>
            <a:r>
              <a:rPr lang="en-GB" dirty="0" smtClean="0"/>
              <a:t>3.6 Evaluation: from standpoint of Christian anthropology</a:t>
            </a:r>
            <a:endParaRPr lang="en-GB" dirty="0"/>
          </a:p>
        </p:txBody>
      </p:sp>
      <p:sp>
        <p:nvSpPr>
          <p:cNvPr id="3" name="Content Placeholder 2"/>
          <p:cNvSpPr>
            <a:spLocks noGrp="1"/>
          </p:cNvSpPr>
          <p:nvPr>
            <p:ph idx="1"/>
          </p:nvPr>
        </p:nvSpPr>
        <p:spPr>
          <a:xfrm>
            <a:off x="457200" y="2708920"/>
            <a:ext cx="8229600" cy="3417243"/>
          </a:xfrm>
        </p:spPr>
        <p:txBody>
          <a:bodyPr/>
          <a:lstStyle/>
          <a:p>
            <a:r>
              <a:rPr lang="en-GB" sz="2800" dirty="0" smtClean="0"/>
              <a:t>Christian </a:t>
            </a:r>
            <a:r>
              <a:rPr lang="en-GB" sz="2800" dirty="0"/>
              <a:t>understanding of ‘rationality’:  reasons arising from God’s normative intentions for humanity (natural ethic), rather than cost-benefit calculation</a:t>
            </a:r>
            <a:endParaRPr lang="en-GB" sz="2800" dirty="0" smtClean="0"/>
          </a:p>
          <a:p>
            <a:r>
              <a:rPr lang="en-GB" sz="2800" dirty="0" smtClean="0"/>
              <a:t>Understanding  preferences – compare ‘sinful nature’ vs. ‘Spirit led’ in Galatians 4</a:t>
            </a:r>
          </a:p>
          <a:p>
            <a:r>
              <a:rPr lang="en-GB" sz="2800" dirty="0" smtClean="0"/>
              <a:t>Selfish gene ‘altruism’ or genuine altruism?</a:t>
            </a:r>
          </a:p>
          <a:p>
            <a:pPr marL="0" indent="0">
              <a:buNone/>
            </a:pPr>
            <a:endParaRPr lang="en-GB" dirty="0" smtClean="0"/>
          </a:p>
        </p:txBody>
      </p:sp>
    </p:spTree>
    <p:extLst>
      <p:ext uri="{BB962C8B-B14F-4D97-AF65-F5344CB8AC3E}">
        <p14:creationId xmlns:p14="http://schemas.microsoft.com/office/powerpoint/2010/main" val="300962988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l"/>
            <a:r>
              <a:rPr lang="en-GB" sz="3600" dirty="0" smtClean="0"/>
              <a:t>3.7 Beyond </a:t>
            </a:r>
            <a:r>
              <a:rPr lang="en-GB" sz="3600" dirty="0"/>
              <a:t>rational choice </a:t>
            </a:r>
            <a:r>
              <a:rPr lang="en-GB" sz="3600" dirty="0" smtClean="0"/>
              <a:t>models: forms of rationality</a:t>
            </a:r>
            <a:endParaRPr lang="en-GB" sz="3600" dirty="0"/>
          </a:p>
        </p:txBody>
      </p:sp>
      <p:sp>
        <p:nvSpPr>
          <p:cNvPr id="47107" name="Rectangle 3"/>
          <p:cNvSpPr>
            <a:spLocks noGrp="1" noChangeArrowheads="1"/>
          </p:cNvSpPr>
          <p:nvPr>
            <p:ph type="body" idx="1"/>
          </p:nvPr>
        </p:nvSpPr>
        <p:spPr/>
        <p:txBody>
          <a:bodyPr/>
          <a:lstStyle/>
          <a:p>
            <a:pPr>
              <a:lnSpc>
                <a:spcPct val="80000"/>
              </a:lnSpc>
              <a:buFontTx/>
              <a:buNone/>
            </a:pPr>
            <a:r>
              <a:rPr lang="en-GB" sz="2800" dirty="0"/>
              <a:t>V L Smith </a:t>
            </a:r>
            <a:r>
              <a:rPr lang="en-GB" sz="2800" u="sng" dirty="0"/>
              <a:t>Rationality in Economics </a:t>
            </a:r>
            <a:r>
              <a:rPr lang="en-GB" sz="2800" dirty="0"/>
              <a:t>(2008) </a:t>
            </a:r>
          </a:p>
          <a:p>
            <a:pPr>
              <a:lnSpc>
                <a:spcPct val="80000"/>
              </a:lnSpc>
              <a:buFontTx/>
              <a:buNone/>
            </a:pPr>
            <a:endParaRPr lang="en-GB" sz="2800" dirty="0"/>
          </a:p>
          <a:p>
            <a:pPr>
              <a:lnSpc>
                <a:spcPct val="80000"/>
              </a:lnSpc>
              <a:buFontTx/>
              <a:buNone/>
            </a:pPr>
            <a:r>
              <a:rPr lang="en-GB" sz="2800" dirty="0"/>
              <a:t>Hayek: two forms of rationality: </a:t>
            </a:r>
          </a:p>
          <a:p>
            <a:pPr>
              <a:lnSpc>
                <a:spcPct val="80000"/>
              </a:lnSpc>
            </a:pPr>
            <a:r>
              <a:rPr lang="en-GB" sz="2800" dirty="0"/>
              <a:t>‘constructivist’ – standard rational choice </a:t>
            </a:r>
          </a:p>
          <a:p>
            <a:pPr>
              <a:lnSpc>
                <a:spcPct val="80000"/>
              </a:lnSpc>
            </a:pPr>
            <a:r>
              <a:rPr lang="en-GB" sz="2800" dirty="0"/>
              <a:t>‘ecological rationality’ – ‘..emergent order in the form of the practices, norms and evolving institutional rules governing action by individuals, that are part of our cultural and biological heritage and are created by human interactions’ – participants bring social exchange experiences into </a:t>
            </a:r>
            <a:r>
              <a:rPr lang="en-GB" sz="2800" dirty="0" smtClean="0"/>
              <a:t>experimental games.  </a:t>
            </a:r>
            <a:endParaRPr lang="en-GB" sz="2800" dirty="0"/>
          </a:p>
          <a:p>
            <a:pPr>
              <a:lnSpc>
                <a:spcPct val="80000"/>
              </a:lnSpc>
            </a:pPr>
            <a:endParaRPr lang="en-GB" sz="2800"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l"/>
            <a:r>
              <a:rPr lang="en-GB" sz="3600" dirty="0" smtClean="0"/>
              <a:t>3.8 Beyond</a:t>
            </a:r>
            <a:r>
              <a:rPr lang="en-GB" dirty="0" smtClean="0"/>
              <a:t> </a:t>
            </a:r>
            <a:r>
              <a:rPr lang="en-GB" sz="3600" dirty="0"/>
              <a:t>rational choice </a:t>
            </a:r>
            <a:r>
              <a:rPr lang="en-GB" sz="3600" dirty="0" smtClean="0"/>
              <a:t>models: giving content to preferences</a:t>
            </a:r>
            <a:endParaRPr lang="en-GB" sz="3600" dirty="0"/>
          </a:p>
        </p:txBody>
      </p:sp>
      <p:sp>
        <p:nvSpPr>
          <p:cNvPr id="48131" name="Rectangle 3"/>
          <p:cNvSpPr>
            <a:spLocks noGrp="1" noChangeArrowheads="1"/>
          </p:cNvSpPr>
          <p:nvPr>
            <p:ph type="body" idx="1"/>
          </p:nvPr>
        </p:nvSpPr>
        <p:spPr>
          <a:xfrm>
            <a:off x="457200" y="1600200"/>
            <a:ext cx="8229600" cy="4925144"/>
          </a:xfrm>
        </p:spPr>
        <p:txBody>
          <a:bodyPr/>
          <a:lstStyle/>
          <a:p>
            <a:pPr>
              <a:lnSpc>
                <a:spcPct val="90000"/>
              </a:lnSpc>
            </a:pPr>
            <a:r>
              <a:rPr lang="en-GB" sz="2800" dirty="0"/>
              <a:t>Richard Layard, </a:t>
            </a:r>
            <a:r>
              <a:rPr lang="en-GB" sz="2800" u="sng" dirty="0"/>
              <a:t>Happiness: lessons from a new science </a:t>
            </a:r>
            <a:r>
              <a:rPr lang="en-GB" sz="2800" dirty="0"/>
              <a:t>(2005</a:t>
            </a:r>
            <a:r>
              <a:rPr lang="en-GB" sz="2800" dirty="0" smtClean="0"/>
              <a:t>)</a:t>
            </a:r>
          </a:p>
          <a:p>
            <a:pPr>
              <a:lnSpc>
                <a:spcPct val="90000"/>
              </a:lnSpc>
            </a:pPr>
            <a:r>
              <a:rPr lang="en-GB" sz="2800" dirty="0" smtClean="0"/>
              <a:t>‘Happiness </a:t>
            </a:r>
            <a:r>
              <a:rPr lang="en-GB" sz="2800" dirty="0"/>
              <a:t>is feeling good, and misery is feeling bad</a:t>
            </a:r>
            <a:r>
              <a:rPr lang="en-GB" sz="2800" dirty="0" smtClean="0"/>
              <a:t>’. What </a:t>
            </a:r>
            <a:r>
              <a:rPr lang="en-GB" sz="2800" dirty="0"/>
              <a:t>makes us happy </a:t>
            </a:r>
            <a:r>
              <a:rPr lang="en-GB" sz="2800" dirty="0" smtClean="0"/>
              <a:t>is </a:t>
            </a:r>
            <a:r>
              <a:rPr lang="en-GB" sz="2800" dirty="0"/>
              <a:t>not </a:t>
            </a:r>
            <a:r>
              <a:rPr lang="en-GB" sz="2800" dirty="0" smtClean="0"/>
              <a:t>income: </a:t>
            </a:r>
            <a:r>
              <a:rPr lang="en-GB" sz="2800" dirty="0"/>
              <a:t>but </a:t>
            </a:r>
            <a:r>
              <a:rPr lang="en-GB" sz="2800" dirty="0" smtClean="0"/>
              <a:t>status, security, </a:t>
            </a:r>
            <a:r>
              <a:rPr lang="en-GB" sz="2800" dirty="0"/>
              <a:t>being able to trust others. </a:t>
            </a:r>
          </a:p>
          <a:p>
            <a:pPr>
              <a:lnSpc>
                <a:spcPct val="90000"/>
              </a:lnSpc>
            </a:pPr>
            <a:r>
              <a:rPr lang="en-GB" sz="2800" dirty="0"/>
              <a:t>Happiness correlated with family relationships, financial situation, work, community and friends, health, personal freedom and values (in that order)</a:t>
            </a:r>
          </a:p>
          <a:p>
            <a:pPr>
              <a:lnSpc>
                <a:spcPct val="90000"/>
              </a:lnSpc>
            </a:pPr>
            <a:r>
              <a:rPr lang="en-GB" sz="2800" dirty="0"/>
              <a:t>Unhappiness correlated with loss of spouse, unemployment, poor health, loss of </a:t>
            </a:r>
            <a:r>
              <a:rPr lang="en-GB" sz="2800" dirty="0" smtClean="0"/>
              <a:t>freedom</a:t>
            </a:r>
          </a:p>
          <a:p>
            <a:pPr>
              <a:lnSpc>
                <a:spcPct val="90000"/>
              </a:lnSpc>
            </a:pPr>
            <a:r>
              <a:rPr lang="en-GB" sz="2800" dirty="0" smtClean="0"/>
              <a:t>Genetic predispositions and upbringing. </a:t>
            </a:r>
            <a:endParaRPr lang="en-GB" sz="2800"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dirty="0"/>
              <a:t>4. Social theory</a:t>
            </a:r>
            <a:endParaRPr lang="en-US" dirty="0"/>
          </a:p>
        </p:txBody>
      </p:sp>
      <p:sp>
        <p:nvSpPr>
          <p:cNvPr id="19459" name="Rectangle 3"/>
          <p:cNvSpPr>
            <a:spLocks noGrp="1" noChangeArrowheads="1"/>
          </p:cNvSpPr>
          <p:nvPr>
            <p:ph type="body" idx="1"/>
          </p:nvPr>
        </p:nvSpPr>
        <p:spPr/>
        <p:txBody>
          <a:bodyPr/>
          <a:lstStyle/>
          <a:p>
            <a:pPr>
              <a:buFontTx/>
              <a:buNone/>
            </a:pPr>
            <a:r>
              <a:rPr lang="en-GB" dirty="0"/>
              <a:t>Starting points:</a:t>
            </a:r>
          </a:p>
          <a:p>
            <a:r>
              <a:rPr lang="en-GB" sz="2800" dirty="0" smtClean="0"/>
              <a:t>Human </a:t>
            </a:r>
            <a:r>
              <a:rPr lang="en-GB" sz="2800" dirty="0"/>
              <a:t>beings give reasons for their behaviour</a:t>
            </a:r>
          </a:p>
          <a:p>
            <a:r>
              <a:rPr lang="en-GB" sz="2800" dirty="0"/>
              <a:t>Reasons are culture specific: related to accepted social norms</a:t>
            </a:r>
          </a:p>
          <a:p>
            <a:r>
              <a:rPr lang="en-GB" sz="2800" dirty="0"/>
              <a:t>Human beings become ‘socialised’: internalise norms, which are applied ‘automatically’ or ‘intuitively</a:t>
            </a:r>
            <a:r>
              <a:rPr lang="en-GB" sz="2800" dirty="0" smtClean="0"/>
              <a:t>’</a:t>
            </a:r>
          </a:p>
          <a:p>
            <a:pPr marL="0" indent="0">
              <a:buNone/>
            </a:pPr>
            <a:r>
              <a:rPr lang="en-GB" sz="2800" dirty="0" smtClean="0"/>
              <a:t>What is the origin of ‘norms’?  </a:t>
            </a:r>
            <a:endParaRPr lang="en-GB" sz="2800" dirty="0"/>
          </a:p>
          <a:p>
            <a:endParaRPr lang="en-GB" sz="2800"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4.1 Social construction</a:t>
            </a:r>
            <a:endParaRPr lang="en-GB" dirty="0"/>
          </a:p>
        </p:txBody>
      </p:sp>
      <p:sp>
        <p:nvSpPr>
          <p:cNvPr id="3" name="Content Placeholder 2"/>
          <p:cNvSpPr>
            <a:spLocks noGrp="1"/>
          </p:cNvSpPr>
          <p:nvPr>
            <p:ph idx="1"/>
          </p:nvPr>
        </p:nvSpPr>
        <p:spPr/>
        <p:txBody>
          <a:bodyPr/>
          <a:lstStyle/>
          <a:p>
            <a:pPr marL="0" indent="0">
              <a:buNone/>
            </a:pPr>
            <a:r>
              <a:rPr lang="en-GB" sz="2000" dirty="0" smtClean="0"/>
              <a:t>P Berger and T </a:t>
            </a:r>
            <a:r>
              <a:rPr lang="en-GB" sz="2000" dirty="0" err="1" smtClean="0"/>
              <a:t>Luckmann</a:t>
            </a:r>
            <a:r>
              <a:rPr lang="en-GB" sz="2000" dirty="0" smtClean="0"/>
              <a:t>, </a:t>
            </a:r>
            <a:r>
              <a:rPr lang="en-GB" sz="2000" i="1" dirty="0" smtClean="0"/>
              <a:t>The social construction of reality (1966)</a:t>
            </a:r>
            <a:endParaRPr lang="en-GB" sz="2000" dirty="0" smtClean="0"/>
          </a:p>
          <a:p>
            <a:pPr marL="0" indent="0">
              <a:buNone/>
            </a:pPr>
            <a:endParaRPr lang="en-GB" sz="2000" dirty="0" smtClean="0"/>
          </a:p>
          <a:p>
            <a:pPr marL="0" indent="0">
              <a:buNone/>
            </a:pPr>
            <a:r>
              <a:rPr lang="en-GB" sz="2000" dirty="0" smtClean="0"/>
              <a:t>‘Strong’ version, as described by Christian Smith, </a:t>
            </a:r>
            <a:r>
              <a:rPr lang="en-GB" sz="2000" i="1" dirty="0" smtClean="0"/>
              <a:t>What is a person? (2010)</a:t>
            </a:r>
            <a:r>
              <a:rPr lang="en-GB" sz="2000" dirty="0" smtClean="0"/>
              <a:t>:</a:t>
            </a:r>
          </a:p>
          <a:p>
            <a:pPr marL="0" indent="0">
              <a:buNone/>
            </a:pPr>
            <a:r>
              <a:rPr lang="en-GB" sz="2000" dirty="0" smtClean="0"/>
              <a:t>‘Reality itself for humans is a human social construction, constituted by human mental categories, discursive practices, definitions of situations, and symbolic exchanges that are sustained as ‘real’ through on-going social interactions that are in turn shaped by particular interests, perspectives, and, usually, imbalances of power – our knowledge about reality is therefore entirely culturally relative, since no human has access to reality ‘as it really is’, …., because we can never escape our epistemological and linguistic limits to verify whether our beliefs about reality correspond with externally objective reality.’</a:t>
            </a:r>
            <a:endParaRPr lang="en-GB" sz="2000" dirty="0"/>
          </a:p>
        </p:txBody>
      </p:sp>
    </p:spTree>
    <p:extLst>
      <p:ext uri="{BB962C8B-B14F-4D97-AF65-F5344CB8AC3E}">
        <p14:creationId xmlns:p14="http://schemas.microsoft.com/office/powerpoint/2010/main" val="153198273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4.2 Social constructionist analysis</a:t>
            </a:r>
            <a:endParaRPr lang="en-GB" sz="4000" dirty="0"/>
          </a:p>
        </p:txBody>
      </p:sp>
      <p:sp>
        <p:nvSpPr>
          <p:cNvPr id="3" name="Content Placeholder 2"/>
          <p:cNvSpPr>
            <a:spLocks noGrp="1"/>
          </p:cNvSpPr>
          <p:nvPr>
            <p:ph idx="1"/>
          </p:nvPr>
        </p:nvSpPr>
        <p:spPr>
          <a:xfrm>
            <a:off x="457200" y="1600200"/>
            <a:ext cx="8229600" cy="4709120"/>
          </a:xfrm>
        </p:spPr>
        <p:txBody>
          <a:bodyPr/>
          <a:lstStyle/>
          <a:p>
            <a:pPr marL="0" indent="0">
              <a:buNone/>
            </a:pPr>
            <a:r>
              <a:rPr lang="en-GB" sz="2000" dirty="0" smtClean="0"/>
              <a:t>I Hacking (1999) </a:t>
            </a:r>
            <a:r>
              <a:rPr lang="en-GB" sz="2000" i="1" dirty="0" smtClean="0"/>
              <a:t>The Social Construction of What?</a:t>
            </a:r>
          </a:p>
          <a:p>
            <a:pPr marL="0" indent="0">
              <a:buNone/>
            </a:pPr>
            <a:endParaRPr lang="en-GB" sz="2000" dirty="0" smtClean="0"/>
          </a:p>
          <a:p>
            <a:pPr marL="0" indent="0">
              <a:buNone/>
            </a:pPr>
            <a:r>
              <a:rPr lang="en-GB" sz="2000" dirty="0" smtClean="0"/>
              <a:t>Social construction of X: (1) X is taken for granted, X appears to be inevitable; but (2) X need not have existed or need not be as it is, X is not determined by the nature of things, it is not inevitable. Add: (3) X is quite bad as it is, and (4) we would be much better off if X were eliminated or at least radically transformed. </a:t>
            </a:r>
          </a:p>
          <a:p>
            <a:pPr marL="0" indent="0">
              <a:buNone/>
            </a:pPr>
            <a:endParaRPr lang="en-GB" sz="2000" dirty="0" smtClean="0"/>
          </a:p>
          <a:p>
            <a:pPr marL="0" indent="0">
              <a:buNone/>
            </a:pPr>
            <a:r>
              <a:rPr lang="en-GB" sz="2000" dirty="0" smtClean="0"/>
              <a:t>Example: gender (roles of men and women in society) is socially constructed, not an inevitable result of biology, and highly contingent on social/ cultural processes. Moreover current understandings of gender are harmful, and should be eliminated or modified. </a:t>
            </a:r>
          </a:p>
          <a:p>
            <a:pPr marL="0" indent="0">
              <a:buNone/>
            </a:pPr>
            <a:endParaRPr lang="en-GB" sz="2000" dirty="0" smtClean="0"/>
          </a:p>
          <a:p>
            <a:pPr marL="0" indent="0">
              <a:buNone/>
            </a:pPr>
            <a:r>
              <a:rPr lang="en-GB" sz="2000" dirty="0" smtClean="0"/>
              <a:t>Against </a:t>
            </a:r>
            <a:r>
              <a:rPr lang="en-GB" sz="2000" dirty="0"/>
              <a:t>essentialism – no human nature other than </a:t>
            </a:r>
            <a:r>
              <a:rPr lang="en-GB" sz="2000" dirty="0" smtClean="0"/>
              <a:t>‘constructed’. </a:t>
            </a:r>
            <a:endParaRPr lang="en-GB" sz="2000" dirty="0"/>
          </a:p>
          <a:p>
            <a:pPr marL="0" indent="0">
              <a:buNone/>
            </a:pPr>
            <a:endParaRPr lang="en-GB" sz="2400" dirty="0"/>
          </a:p>
        </p:txBody>
      </p:sp>
    </p:spTree>
    <p:extLst>
      <p:ext uri="{BB962C8B-B14F-4D97-AF65-F5344CB8AC3E}">
        <p14:creationId xmlns:p14="http://schemas.microsoft.com/office/powerpoint/2010/main" val="375323398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600" dirty="0" smtClean="0"/>
              <a:t>4.3 Evaluation of social constructionism</a:t>
            </a:r>
            <a:endParaRPr lang="en-GB" sz="3600" dirty="0"/>
          </a:p>
        </p:txBody>
      </p:sp>
      <p:sp>
        <p:nvSpPr>
          <p:cNvPr id="3" name="Content Placeholder 2"/>
          <p:cNvSpPr>
            <a:spLocks noGrp="1"/>
          </p:cNvSpPr>
          <p:nvPr>
            <p:ph idx="1"/>
          </p:nvPr>
        </p:nvSpPr>
        <p:spPr>
          <a:xfrm>
            <a:off x="457200" y="1268760"/>
            <a:ext cx="8229600" cy="5256584"/>
          </a:xfrm>
        </p:spPr>
        <p:txBody>
          <a:bodyPr/>
          <a:lstStyle/>
          <a:p>
            <a:pPr marL="0" indent="0">
              <a:buNone/>
            </a:pPr>
            <a:r>
              <a:rPr lang="en-GB" sz="2400" dirty="0" smtClean="0"/>
              <a:t>Areas of study: gender, sexuality, family, race, mental illness, science, quarks, and many others.</a:t>
            </a:r>
          </a:p>
          <a:p>
            <a:pPr marL="0" indent="0">
              <a:buNone/>
            </a:pPr>
            <a:r>
              <a:rPr lang="en-GB" sz="2400" dirty="0" smtClean="0"/>
              <a:t>Critique of constructionist claims:</a:t>
            </a:r>
          </a:p>
          <a:p>
            <a:r>
              <a:rPr lang="en-GB" sz="2400" dirty="0" smtClean="0"/>
              <a:t>Unclear whether claim is that X itself is socially constructed, or just that our ideas about X are socially constructed</a:t>
            </a:r>
          </a:p>
          <a:p>
            <a:r>
              <a:rPr lang="en-GB" sz="2400" dirty="0" smtClean="0"/>
              <a:t>Self defeating – if strong version is correct then no way to evaluate its claims </a:t>
            </a:r>
          </a:p>
          <a:p>
            <a:r>
              <a:rPr lang="en-GB" sz="2400" dirty="0" smtClean="0"/>
              <a:t>Self defeating on moral grounds – exponents often express strong moral judgements about the areas they study</a:t>
            </a:r>
          </a:p>
          <a:p>
            <a:r>
              <a:rPr lang="en-GB" sz="2400" dirty="0" smtClean="0"/>
              <a:t>Not clear what ‘constructs’. Is it personal agents, or is it impersonal – cultures, conventions, institutions? </a:t>
            </a:r>
          </a:p>
        </p:txBody>
      </p:sp>
    </p:spTree>
    <p:extLst>
      <p:ext uri="{BB962C8B-B14F-4D97-AF65-F5344CB8AC3E}">
        <p14:creationId xmlns:p14="http://schemas.microsoft.com/office/powerpoint/2010/main" val="265489891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lstStyle/>
          <a:p>
            <a:pPr algn="l"/>
            <a:r>
              <a:rPr lang="en-GB" dirty="0" smtClean="0"/>
              <a:t>4.3 Evaluation from standpoint of Christian anthropology</a:t>
            </a:r>
            <a:endParaRPr lang="en-GB" dirty="0"/>
          </a:p>
        </p:txBody>
      </p:sp>
      <p:sp>
        <p:nvSpPr>
          <p:cNvPr id="3" name="Content Placeholder 2"/>
          <p:cNvSpPr>
            <a:spLocks noGrp="1"/>
          </p:cNvSpPr>
          <p:nvPr>
            <p:ph idx="1"/>
          </p:nvPr>
        </p:nvSpPr>
        <p:spPr>
          <a:xfrm>
            <a:off x="457200" y="2060848"/>
            <a:ext cx="8229600" cy="4065315"/>
          </a:xfrm>
        </p:spPr>
        <p:txBody>
          <a:bodyPr/>
          <a:lstStyle/>
          <a:p>
            <a:r>
              <a:rPr lang="en-GB" dirty="0" smtClean="0"/>
              <a:t>Not compatible with characteristics of humanity in the ‘image of God’?</a:t>
            </a:r>
          </a:p>
          <a:p>
            <a:r>
              <a:rPr lang="en-GB" dirty="0" smtClean="0"/>
              <a:t>Purposes in life entirely socially constructed </a:t>
            </a:r>
          </a:p>
          <a:p>
            <a:r>
              <a:rPr lang="en-GB" dirty="0" smtClean="0"/>
              <a:t>Compatible with idea that fallen humanity is ‘enslaved’ by sin?</a:t>
            </a:r>
            <a:endParaRPr lang="en-GB" dirty="0"/>
          </a:p>
        </p:txBody>
      </p:sp>
    </p:spTree>
    <p:extLst>
      <p:ext uri="{BB962C8B-B14F-4D97-AF65-F5344CB8AC3E}">
        <p14:creationId xmlns:p14="http://schemas.microsoft.com/office/powerpoint/2010/main" val="11973302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GB"/>
              <a:t>Outline </a:t>
            </a:r>
          </a:p>
        </p:txBody>
      </p:sp>
      <p:sp>
        <p:nvSpPr>
          <p:cNvPr id="53251" name="Rectangle 3"/>
          <p:cNvSpPr>
            <a:spLocks noGrp="1" noChangeArrowheads="1"/>
          </p:cNvSpPr>
          <p:nvPr>
            <p:ph type="body" idx="1"/>
          </p:nvPr>
        </p:nvSpPr>
        <p:spPr/>
        <p:txBody>
          <a:bodyPr/>
          <a:lstStyle/>
          <a:p>
            <a:pPr>
              <a:buFontTx/>
              <a:buNone/>
            </a:pPr>
            <a:r>
              <a:rPr lang="en-GB" dirty="0"/>
              <a:t>   </a:t>
            </a:r>
            <a:r>
              <a:rPr lang="en-GB" dirty="0" smtClean="0"/>
              <a:t>Five </a:t>
            </a:r>
            <a:r>
              <a:rPr lang="en-GB" dirty="0"/>
              <a:t>understandings of human beings in society:</a:t>
            </a:r>
          </a:p>
          <a:p>
            <a:r>
              <a:rPr lang="en-GB" dirty="0"/>
              <a:t>Theological</a:t>
            </a:r>
          </a:p>
          <a:p>
            <a:r>
              <a:rPr lang="en-GB" dirty="0"/>
              <a:t>Evolutionary psychology</a:t>
            </a:r>
          </a:p>
          <a:p>
            <a:r>
              <a:rPr lang="en-GB" dirty="0"/>
              <a:t>Rational choice theories</a:t>
            </a:r>
          </a:p>
          <a:p>
            <a:r>
              <a:rPr lang="en-GB" dirty="0"/>
              <a:t>Social </a:t>
            </a:r>
            <a:r>
              <a:rPr lang="en-GB" dirty="0" smtClean="0"/>
              <a:t>theories</a:t>
            </a:r>
          </a:p>
          <a:p>
            <a:r>
              <a:rPr lang="en-GB" dirty="0" smtClean="0"/>
              <a:t>Persons (the social theory of Christian Smith)</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5. Persons: the social theory of Christian Smith</a:t>
            </a:r>
            <a:endParaRPr lang="en-GB" sz="3600" dirty="0"/>
          </a:p>
        </p:txBody>
      </p:sp>
      <p:sp>
        <p:nvSpPr>
          <p:cNvPr id="3" name="Content Placeholder 2"/>
          <p:cNvSpPr>
            <a:spLocks noGrp="1"/>
          </p:cNvSpPr>
          <p:nvPr>
            <p:ph idx="1"/>
          </p:nvPr>
        </p:nvSpPr>
        <p:spPr/>
        <p:txBody>
          <a:bodyPr/>
          <a:lstStyle/>
          <a:p>
            <a:pPr marL="0" indent="0">
              <a:buNone/>
            </a:pPr>
            <a:endParaRPr lang="en-GB" sz="2000" i="1" dirty="0" smtClean="0"/>
          </a:p>
          <a:p>
            <a:pPr marL="0" indent="0">
              <a:buNone/>
            </a:pPr>
            <a:r>
              <a:rPr lang="en-GB" sz="2000" i="1" dirty="0" smtClean="0"/>
              <a:t>Moral, believing animals </a:t>
            </a:r>
            <a:r>
              <a:rPr lang="en-GB" sz="2000" dirty="0" smtClean="0"/>
              <a:t>(2003), </a:t>
            </a:r>
            <a:r>
              <a:rPr lang="en-GB" sz="2000" i="1" dirty="0" smtClean="0"/>
              <a:t>What is a person? </a:t>
            </a:r>
            <a:r>
              <a:rPr lang="en-GB" sz="2000" dirty="0" smtClean="0"/>
              <a:t>(2010)</a:t>
            </a:r>
          </a:p>
          <a:p>
            <a:pPr marL="0" indent="0">
              <a:buNone/>
            </a:pPr>
            <a:endParaRPr lang="en-GB" sz="2000" dirty="0" smtClean="0"/>
          </a:p>
          <a:p>
            <a:pPr marL="0" indent="0">
              <a:buNone/>
            </a:pPr>
            <a:r>
              <a:rPr lang="en-GB" sz="2000" dirty="0" smtClean="0"/>
              <a:t>‘Weak’ version of social construction:</a:t>
            </a:r>
          </a:p>
          <a:p>
            <a:r>
              <a:rPr lang="en-GB" sz="2000" dirty="0" smtClean="0"/>
              <a:t>All human knowledge is influenced by socio cultural factors – interests, group structures, language, technology – as well as objective reality</a:t>
            </a:r>
          </a:p>
          <a:p>
            <a:r>
              <a:rPr lang="en-GB" sz="2000" dirty="0" smtClean="0"/>
              <a:t>Some dimensions of reality are socially constructed – institutional facts</a:t>
            </a:r>
          </a:p>
          <a:p>
            <a:endParaRPr lang="en-GB" sz="2000" dirty="0"/>
          </a:p>
          <a:p>
            <a:pPr marL="0" indent="0">
              <a:buNone/>
            </a:pPr>
            <a:r>
              <a:rPr lang="en-GB" sz="2000" dirty="0" smtClean="0"/>
              <a:t>Starting points are the origins and nature of personhood: persons as agents</a:t>
            </a:r>
          </a:p>
          <a:p>
            <a:pPr marL="0" indent="0">
              <a:buNone/>
            </a:pPr>
            <a:endParaRPr lang="en-GB" sz="2000" dirty="0" smtClean="0"/>
          </a:p>
          <a:p>
            <a:pPr marL="0" indent="0">
              <a:buNone/>
            </a:pPr>
            <a:endParaRPr lang="en-GB" sz="2400" dirty="0" smtClean="0"/>
          </a:p>
          <a:p>
            <a:pPr marL="0" indent="0">
              <a:buNone/>
            </a:pPr>
            <a:endParaRPr lang="en-GB" sz="2400" i="1" dirty="0"/>
          </a:p>
        </p:txBody>
      </p:sp>
    </p:spTree>
    <p:extLst>
      <p:ext uri="{BB962C8B-B14F-4D97-AF65-F5344CB8AC3E}">
        <p14:creationId xmlns:p14="http://schemas.microsoft.com/office/powerpoint/2010/main" val="233400345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smtClean="0"/>
              <a:t>5.1 What </a:t>
            </a:r>
            <a:r>
              <a:rPr lang="en-GB" dirty="0"/>
              <a:t>is </a:t>
            </a:r>
            <a:r>
              <a:rPr lang="en-GB" dirty="0" smtClean="0"/>
              <a:t>the origin of personhood?</a:t>
            </a:r>
            <a:r>
              <a:rPr lang="en-GB" dirty="0"/>
              <a:t/>
            </a:r>
            <a:br>
              <a:rPr lang="en-GB" dirty="0"/>
            </a:br>
            <a:endParaRPr lang="en-GB" dirty="0"/>
          </a:p>
        </p:txBody>
      </p:sp>
      <p:sp>
        <p:nvSpPr>
          <p:cNvPr id="3" name="Content Placeholder 2"/>
          <p:cNvSpPr>
            <a:spLocks noGrp="1"/>
          </p:cNvSpPr>
          <p:nvPr>
            <p:ph idx="1"/>
          </p:nvPr>
        </p:nvSpPr>
        <p:spPr/>
        <p:txBody>
          <a:bodyPr/>
          <a:lstStyle/>
          <a:p>
            <a:endParaRPr lang="en-GB" dirty="0" smtClean="0"/>
          </a:p>
          <a:p>
            <a:r>
              <a:rPr lang="en-GB" dirty="0" smtClean="0"/>
              <a:t>Emergence </a:t>
            </a:r>
            <a:r>
              <a:rPr lang="en-GB" dirty="0"/>
              <a:t>from underlying capacities</a:t>
            </a:r>
          </a:p>
          <a:p>
            <a:r>
              <a:rPr lang="en-GB" dirty="0"/>
              <a:t>Emergent entity ‘acts back’ on lower entities from which it emerged</a:t>
            </a:r>
          </a:p>
          <a:p>
            <a:r>
              <a:rPr lang="en-GB" dirty="0"/>
              <a:t>Persons as centres of subjective experience with </a:t>
            </a:r>
            <a:r>
              <a:rPr lang="en-GB" dirty="0" smtClean="0"/>
              <a:t>purposes - agency.</a:t>
            </a:r>
          </a:p>
          <a:p>
            <a:pPr marL="0" indent="0">
              <a:buNone/>
            </a:pPr>
            <a:r>
              <a:rPr lang="en-GB" dirty="0" smtClean="0"/>
              <a:t> </a:t>
            </a:r>
            <a:endParaRPr lang="en-GB" dirty="0"/>
          </a:p>
          <a:p>
            <a:endParaRPr lang="en-GB" dirty="0"/>
          </a:p>
        </p:txBody>
      </p:sp>
    </p:spTree>
    <p:extLst>
      <p:ext uri="{BB962C8B-B14F-4D97-AF65-F5344CB8AC3E}">
        <p14:creationId xmlns:p14="http://schemas.microsoft.com/office/powerpoint/2010/main" val="73693298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74464"/>
            <a:ext cx="5328592" cy="67794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9151707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5.2 What is a person?</a:t>
            </a:r>
            <a:endParaRPr lang="en-GB" dirty="0"/>
          </a:p>
        </p:txBody>
      </p:sp>
      <p:sp>
        <p:nvSpPr>
          <p:cNvPr id="3" name="Content Placeholder 2"/>
          <p:cNvSpPr>
            <a:spLocks noGrp="1"/>
          </p:cNvSpPr>
          <p:nvPr>
            <p:ph idx="1"/>
          </p:nvPr>
        </p:nvSpPr>
        <p:spPr/>
        <p:txBody>
          <a:bodyPr/>
          <a:lstStyle/>
          <a:p>
            <a:r>
              <a:rPr lang="en-GB" dirty="0" smtClean="0"/>
              <a:t>Centre of subjective experience, durable identity, moral commitment, social communication</a:t>
            </a:r>
          </a:p>
          <a:p>
            <a:r>
              <a:rPr lang="en-GB" dirty="0" smtClean="0"/>
              <a:t>Efficient causes of their own responsible actions and interactions</a:t>
            </a:r>
          </a:p>
          <a:p>
            <a:r>
              <a:rPr lang="en-GB" dirty="0" smtClean="0"/>
              <a:t>Sustaining the self in relationships with others and the material world</a:t>
            </a:r>
          </a:p>
          <a:p>
            <a:r>
              <a:rPr lang="en-GB" dirty="0" smtClean="0"/>
              <a:t>‘brokenness’ </a:t>
            </a:r>
            <a:endParaRPr lang="en-GB" dirty="0"/>
          </a:p>
        </p:txBody>
      </p:sp>
    </p:spTree>
    <p:extLst>
      <p:ext uri="{BB962C8B-B14F-4D97-AF65-F5344CB8AC3E}">
        <p14:creationId xmlns:p14="http://schemas.microsoft.com/office/powerpoint/2010/main" val="76995663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sz="4000" dirty="0" smtClean="0"/>
              <a:t>5.3 </a:t>
            </a:r>
            <a:r>
              <a:rPr lang="en-GB" sz="4000" dirty="0"/>
              <a:t>Human beings are reasoning moral animals</a:t>
            </a:r>
            <a:endParaRPr lang="en-US" sz="4000" dirty="0"/>
          </a:p>
        </p:txBody>
      </p:sp>
      <p:sp>
        <p:nvSpPr>
          <p:cNvPr id="20483" name="Rectangle 3"/>
          <p:cNvSpPr>
            <a:spLocks noGrp="1" noChangeArrowheads="1"/>
          </p:cNvSpPr>
          <p:nvPr>
            <p:ph type="body" idx="1"/>
          </p:nvPr>
        </p:nvSpPr>
        <p:spPr>
          <a:xfrm>
            <a:off x="467544" y="1844824"/>
            <a:ext cx="8229600" cy="4176464"/>
          </a:xfrm>
        </p:spPr>
        <p:txBody>
          <a:bodyPr/>
          <a:lstStyle/>
          <a:p>
            <a:pPr marL="0" indent="0">
              <a:lnSpc>
                <a:spcPct val="90000"/>
              </a:lnSpc>
              <a:buNone/>
            </a:pPr>
            <a:r>
              <a:rPr lang="en-GB" sz="2800" dirty="0" smtClean="0"/>
              <a:t>Smith contends:</a:t>
            </a:r>
          </a:p>
          <a:p>
            <a:pPr>
              <a:lnSpc>
                <a:spcPct val="90000"/>
              </a:lnSpc>
            </a:pPr>
            <a:r>
              <a:rPr lang="en-GB" sz="2800" dirty="0" smtClean="0"/>
              <a:t>‘Moral</a:t>
            </a:r>
            <a:r>
              <a:rPr lang="en-GB" sz="2800" dirty="0"/>
              <a:t>’ = consistent with teleological purposes for living: motivation for human action is to act out and sustain moral order</a:t>
            </a:r>
            <a:endParaRPr lang="en-US" sz="2800" dirty="0"/>
          </a:p>
          <a:p>
            <a:pPr>
              <a:lnSpc>
                <a:spcPct val="90000"/>
              </a:lnSpc>
            </a:pPr>
            <a:r>
              <a:rPr lang="en-GB" sz="2800" dirty="0"/>
              <a:t>Preferences and values derived from larger systems of moral order: </a:t>
            </a:r>
            <a:r>
              <a:rPr lang="en-GB" sz="2800" dirty="0" smtClean="0"/>
              <a:t>higher order value systems to evaluate </a:t>
            </a:r>
            <a:r>
              <a:rPr lang="en-GB" sz="2800" dirty="0"/>
              <a:t>preferences. </a:t>
            </a:r>
          </a:p>
          <a:p>
            <a:pPr>
              <a:lnSpc>
                <a:spcPct val="90000"/>
              </a:lnSpc>
            </a:pPr>
            <a:r>
              <a:rPr lang="en-GB" sz="2800" dirty="0"/>
              <a:t>Actions motivated by duty to do what is right/ good/ just, not just means/ ends to personal benefit. </a:t>
            </a: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sz="4000" dirty="0" smtClean="0"/>
              <a:t>5.4 </a:t>
            </a:r>
            <a:r>
              <a:rPr lang="en-GB" sz="4000" dirty="0"/>
              <a:t>Institutions are ‘morally oriented’</a:t>
            </a:r>
            <a:endParaRPr lang="en-US" sz="4000" dirty="0"/>
          </a:p>
        </p:txBody>
      </p:sp>
      <p:sp>
        <p:nvSpPr>
          <p:cNvPr id="21507" name="Rectangle 3"/>
          <p:cNvSpPr>
            <a:spLocks noGrp="1" noChangeArrowheads="1"/>
          </p:cNvSpPr>
          <p:nvPr>
            <p:ph type="body" idx="1"/>
          </p:nvPr>
        </p:nvSpPr>
        <p:spPr>
          <a:xfrm>
            <a:off x="457200" y="2349500"/>
            <a:ext cx="8229600" cy="3776663"/>
          </a:xfrm>
        </p:spPr>
        <p:txBody>
          <a:bodyPr/>
          <a:lstStyle/>
          <a:p>
            <a:pPr>
              <a:buFontTx/>
              <a:buNone/>
            </a:pPr>
            <a:r>
              <a:rPr lang="en-GB" sz="2800"/>
              <a:t>What are universities for?</a:t>
            </a:r>
          </a:p>
          <a:p>
            <a:r>
              <a:rPr lang="en-GB" sz="2800"/>
              <a:t>‘pursuit of truth, instilling of virtues’</a:t>
            </a:r>
          </a:p>
          <a:p>
            <a:r>
              <a:rPr lang="en-GB" sz="2800"/>
              <a:t>‘consolidating knowledge, producing new knowledge, communicating knowledge’</a:t>
            </a:r>
          </a:p>
          <a:p>
            <a:r>
              <a:rPr lang="en-GB" sz="2800"/>
              <a:t>‘producing highly skilled workers, developing new technology, to make the economy more productive’</a:t>
            </a:r>
          </a:p>
          <a:p>
            <a:pPr>
              <a:buFontTx/>
              <a:buNone/>
            </a:pPr>
            <a:r>
              <a:rPr lang="en-US" sz="2800"/>
              <a:t>What are ‘markets’ for?</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sz="4000" dirty="0" smtClean="0"/>
              <a:t>5.5 </a:t>
            </a:r>
            <a:r>
              <a:rPr lang="en-GB" sz="4000" dirty="0"/>
              <a:t>Humans are believing animals</a:t>
            </a:r>
            <a:endParaRPr lang="en-US" sz="4000" dirty="0"/>
          </a:p>
        </p:txBody>
      </p:sp>
      <p:sp>
        <p:nvSpPr>
          <p:cNvPr id="22531" name="Rectangle 3"/>
          <p:cNvSpPr>
            <a:spLocks noGrp="1" noChangeArrowheads="1"/>
          </p:cNvSpPr>
          <p:nvPr>
            <p:ph type="body" idx="1"/>
          </p:nvPr>
        </p:nvSpPr>
        <p:spPr/>
        <p:txBody>
          <a:bodyPr/>
          <a:lstStyle/>
          <a:p>
            <a:pPr>
              <a:buFontTx/>
              <a:buNone/>
            </a:pPr>
            <a:r>
              <a:rPr lang="en-GB" sz="2800" dirty="0"/>
              <a:t>We are all ‘believers’: our lives/ knowledge</a:t>
            </a:r>
          </a:p>
          <a:p>
            <a:pPr>
              <a:buFontTx/>
              <a:buNone/>
            </a:pPr>
            <a:r>
              <a:rPr lang="en-GB" sz="2800" dirty="0"/>
              <a:t>based on basic assumptions/beliefs (worldview)</a:t>
            </a:r>
          </a:p>
          <a:p>
            <a:r>
              <a:rPr lang="en-GB" sz="2800" dirty="0"/>
              <a:t>Not open to empirical verification</a:t>
            </a:r>
          </a:p>
          <a:p>
            <a:r>
              <a:rPr lang="en-GB" sz="2800" dirty="0"/>
              <a:t>No deeper, more objective, basis for differentiating between beliefs</a:t>
            </a:r>
          </a:p>
          <a:p>
            <a:r>
              <a:rPr lang="en-GB" sz="2800" dirty="0"/>
              <a:t>Beliefs are not universal</a:t>
            </a:r>
          </a:p>
          <a:p>
            <a:r>
              <a:rPr lang="en-GB" sz="2800" dirty="0"/>
              <a:t>To understand social life need to understand the context and function of beliefs that society holds - </a:t>
            </a:r>
            <a:r>
              <a:rPr lang="en-GB" sz="2800" i="1" dirty="0"/>
              <a:t>narratives</a:t>
            </a:r>
            <a:r>
              <a:rPr lang="en-GB" sz="2800" dirty="0"/>
              <a:t> </a:t>
            </a: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sz="4000" dirty="0" smtClean="0"/>
              <a:t>5.6 </a:t>
            </a:r>
            <a:r>
              <a:rPr lang="en-GB" sz="4000" dirty="0"/>
              <a:t>The role of narratives</a:t>
            </a:r>
            <a:endParaRPr lang="en-US" sz="4000" dirty="0"/>
          </a:p>
        </p:txBody>
      </p:sp>
      <p:sp>
        <p:nvSpPr>
          <p:cNvPr id="23555" name="Rectangle 3"/>
          <p:cNvSpPr>
            <a:spLocks noGrp="1" noChangeArrowheads="1"/>
          </p:cNvSpPr>
          <p:nvPr>
            <p:ph type="body" idx="1"/>
          </p:nvPr>
        </p:nvSpPr>
        <p:spPr>
          <a:xfrm>
            <a:off x="457200" y="1557338"/>
            <a:ext cx="8229600" cy="4823990"/>
          </a:xfrm>
        </p:spPr>
        <p:txBody>
          <a:bodyPr/>
          <a:lstStyle/>
          <a:p>
            <a:pPr marL="0" indent="0">
              <a:buNone/>
            </a:pPr>
            <a:r>
              <a:rPr lang="en-GB" sz="2800" dirty="0"/>
              <a:t>We make stories and are made by t</a:t>
            </a:r>
            <a:r>
              <a:rPr lang="en-GB" sz="2800" dirty="0" smtClean="0"/>
              <a:t>hem. Examples </a:t>
            </a:r>
            <a:r>
              <a:rPr lang="en-GB" sz="2800" dirty="0"/>
              <a:t>from C Smith </a:t>
            </a:r>
            <a:r>
              <a:rPr lang="en-GB" sz="2800" u="sng" dirty="0"/>
              <a:t>Moral, Believing Animals</a:t>
            </a:r>
            <a:r>
              <a:rPr lang="en-GB" sz="2800" dirty="0"/>
              <a:t>, chapter </a:t>
            </a:r>
            <a:r>
              <a:rPr lang="en-GB" sz="2800" dirty="0" smtClean="0"/>
              <a:t>4:</a:t>
            </a:r>
            <a:endParaRPr lang="en-GB" sz="2800" dirty="0"/>
          </a:p>
          <a:p>
            <a:r>
              <a:rPr lang="en-GB" sz="2800" dirty="0"/>
              <a:t>‘Big narratives’ – but multiple </a:t>
            </a:r>
            <a:r>
              <a:rPr lang="en-GB" sz="2800" dirty="0" smtClean="0"/>
              <a:t>versions e.g. Christian theologies</a:t>
            </a:r>
            <a:endParaRPr lang="en-GB" sz="2800" dirty="0"/>
          </a:p>
          <a:p>
            <a:r>
              <a:rPr lang="en-GB" sz="2800" dirty="0"/>
              <a:t>People may be unaware – ‘believing actors’ </a:t>
            </a:r>
          </a:p>
          <a:p>
            <a:r>
              <a:rPr lang="en-GB" sz="2800" dirty="0"/>
              <a:t>Western narrative traditions </a:t>
            </a:r>
            <a:r>
              <a:rPr lang="en-GB" sz="2800" dirty="0" smtClean="0"/>
              <a:t>– parallels </a:t>
            </a:r>
            <a:r>
              <a:rPr lang="en-GB" sz="2800" dirty="0"/>
              <a:t>the Christian </a:t>
            </a:r>
            <a:r>
              <a:rPr lang="en-GB" sz="2800" dirty="0" smtClean="0"/>
              <a:t>narrative – optimistic and pessimistic versions. </a:t>
            </a: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sz="4000" smtClean="0"/>
              <a:t>5.7 Evaluation </a:t>
            </a:r>
            <a:r>
              <a:rPr lang="en-GB" sz="4000" dirty="0" smtClean="0"/>
              <a:t>of Smith’s social theory</a:t>
            </a:r>
            <a:r>
              <a:rPr lang="en-GB" dirty="0" smtClean="0"/>
              <a:t> </a:t>
            </a:r>
            <a:endParaRPr lang="en-US" dirty="0"/>
          </a:p>
        </p:txBody>
      </p:sp>
      <p:sp>
        <p:nvSpPr>
          <p:cNvPr id="24579" name="Rectangle 3"/>
          <p:cNvSpPr>
            <a:spLocks noGrp="1" noChangeArrowheads="1"/>
          </p:cNvSpPr>
          <p:nvPr>
            <p:ph type="body" idx="1"/>
          </p:nvPr>
        </p:nvSpPr>
        <p:spPr>
          <a:xfrm>
            <a:off x="457200" y="1773238"/>
            <a:ext cx="8229600" cy="4352925"/>
          </a:xfrm>
        </p:spPr>
        <p:txBody>
          <a:bodyPr/>
          <a:lstStyle/>
          <a:p>
            <a:r>
              <a:rPr lang="en-GB" sz="2800" dirty="0" smtClean="0"/>
              <a:t>Humans </a:t>
            </a:r>
            <a:r>
              <a:rPr lang="en-GB" sz="2800" dirty="0"/>
              <a:t>transcending biology – at other pole from evolutionary psychology</a:t>
            </a:r>
          </a:p>
          <a:p>
            <a:r>
              <a:rPr lang="en-GB" sz="2800" dirty="0" smtClean="0"/>
              <a:t>Very  </a:t>
            </a:r>
            <a:r>
              <a:rPr lang="en-GB" sz="2800" dirty="0"/>
              <a:t>open ended – unclear how social science could ‘progress’. </a:t>
            </a:r>
          </a:p>
          <a:p>
            <a:r>
              <a:rPr lang="en-GB" sz="2800" dirty="0"/>
              <a:t>Suggests a research programme – impact of worldview on key social institutions e.g. family</a:t>
            </a: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lstStyle/>
          <a:p>
            <a:pPr algn="l"/>
            <a:r>
              <a:rPr lang="en-GB" dirty="0" smtClean="0"/>
              <a:t>5.8 Evaluation from standpoint of Christian anthropology</a:t>
            </a:r>
            <a:endParaRPr lang="en-GB" dirty="0"/>
          </a:p>
        </p:txBody>
      </p:sp>
      <p:sp>
        <p:nvSpPr>
          <p:cNvPr id="3" name="Content Placeholder 2"/>
          <p:cNvSpPr>
            <a:spLocks noGrp="1"/>
          </p:cNvSpPr>
          <p:nvPr>
            <p:ph idx="1"/>
          </p:nvPr>
        </p:nvSpPr>
        <p:spPr>
          <a:xfrm>
            <a:off x="457200" y="2276872"/>
            <a:ext cx="8229600" cy="3849291"/>
          </a:xfrm>
        </p:spPr>
        <p:txBody>
          <a:bodyPr/>
          <a:lstStyle/>
          <a:p>
            <a:r>
              <a:rPr lang="en-GB" dirty="0" smtClean="0"/>
              <a:t>Human beings as rational, moral agents</a:t>
            </a:r>
          </a:p>
          <a:p>
            <a:r>
              <a:rPr lang="en-GB" dirty="0" smtClean="0"/>
              <a:t>Consistent </a:t>
            </a:r>
            <a:r>
              <a:rPr lang="en-GB" dirty="0"/>
              <a:t>with a Christian understanding of human personhood – ‘moral, believing…’ - if only in idols</a:t>
            </a:r>
            <a:r>
              <a:rPr lang="en-GB" dirty="0" smtClean="0"/>
              <a:t>.</a:t>
            </a:r>
          </a:p>
          <a:p>
            <a:r>
              <a:rPr lang="en-GB" dirty="0" smtClean="0"/>
              <a:t>Focus on narratives giving purpose</a:t>
            </a:r>
          </a:p>
          <a:p>
            <a:r>
              <a:rPr lang="en-GB" dirty="0" smtClean="0"/>
              <a:t>‘Brokenness’ -  origins unclear (an add-on to emergent human personhood). </a:t>
            </a:r>
            <a:endParaRPr lang="en-GB" dirty="0"/>
          </a:p>
          <a:p>
            <a:endParaRPr lang="en-GB" dirty="0"/>
          </a:p>
        </p:txBody>
      </p:sp>
    </p:spTree>
    <p:extLst>
      <p:ext uri="{BB962C8B-B14F-4D97-AF65-F5344CB8AC3E}">
        <p14:creationId xmlns:p14="http://schemas.microsoft.com/office/powerpoint/2010/main" val="39091461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a:t>1 Theological understanding</a:t>
            </a:r>
            <a:endParaRPr lang="en-US"/>
          </a:p>
        </p:txBody>
      </p:sp>
      <p:sp>
        <p:nvSpPr>
          <p:cNvPr id="3075" name="Rectangle 3"/>
          <p:cNvSpPr>
            <a:spLocks noGrp="1" noChangeArrowheads="1"/>
          </p:cNvSpPr>
          <p:nvPr>
            <p:ph type="body" idx="1"/>
          </p:nvPr>
        </p:nvSpPr>
        <p:spPr/>
        <p:txBody>
          <a:bodyPr/>
          <a:lstStyle/>
          <a:p>
            <a:pPr marL="609600" indent="-609600">
              <a:buFontTx/>
              <a:buNone/>
            </a:pPr>
            <a:r>
              <a:rPr lang="en-GB" dirty="0"/>
              <a:t>1.1 Creation:</a:t>
            </a:r>
          </a:p>
          <a:p>
            <a:pPr marL="609600" indent="-609600"/>
            <a:r>
              <a:rPr lang="en-GB" sz="2800" dirty="0"/>
              <a:t>from dust of the ground (Genesis 2: 7)</a:t>
            </a:r>
          </a:p>
          <a:p>
            <a:pPr marL="609600" indent="-609600"/>
            <a:r>
              <a:rPr lang="en-GB" sz="2800" dirty="0"/>
              <a:t>in the image of the Triune God (Gen 1: 27): relational, man and woman (Gen </a:t>
            </a:r>
            <a:r>
              <a:rPr lang="en-GB" sz="2800" dirty="0" smtClean="0"/>
              <a:t>2:20-24</a:t>
            </a:r>
            <a:r>
              <a:rPr lang="en-GB" sz="2800" dirty="0"/>
              <a:t>)</a:t>
            </a:r>
          </a:p>
          <a:p>
            <a:pPr marL="609600" indent="-609600"/>
            <a:r>
              <a:rPr lang="en-GB" sz="2800" dirty="0"/>
              <a:t>rule and responsibility for the created order, exercised through work and rest (Gen1:26, 28)</a:t>
            </a:r>
          </a:p>
          <a:p>
            <a:pPr marL="609600" indent="-609600"/>
            <a:r>
              <a:rPr lang="en-GB" sz="2800" dirty="0"/>
              <a:t>capacity for understanding: naming the animals (Gen 2: 19, 20)</a:t>
            </a:r>
          </a:p>
          <a:p>
            <a:pPr marL="609600" indent="-609600"/>
            <a:r>
              <a:rPr lang="en-GB" sz="2800" dirty="0"/>
              <a:t>capacity for making moral choices (Gen 3)</a:t>
            </a:r>
          </a:p>
          <a:p>
            <a:pPr marL="609600" indent="-609600">
              <a:buFontTx/>
              <a:buNone/>
            </a:pP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6. What next?</a:t>
            </a:r>
            <a:endParaRPr lang="en-GB" dirty="0"/>
          </a:p>
        </p:txBody>
      </p:sp>
      <p:sp>
        <p:nvSpPr>
          <p:cNvPr id="3" name="Content Placeholder 2"/>
          <p:cNvSpPr>
            <a:spLocks noGrp="1"/>
          </p:cNvSpPr>
          <p:nvPr>
            <p:ph idx="1"/>
          </p:nvPr>
        </p:nvSpPr>
        <p:spPr/>
        <p:txBody>
          <a:bodyPr/>
          <a:lstStyle/>
          <a:p>
            <a:pPr marL="0" indent="0">
              <a:buNone/>
            </a:pPr>
            <a:endParaRPr lang="en-GB" dirty="0"/>
          </a:p>
          <a:p>
            <a:pPr marL="0" indent="0">
              <a:buNone/>
            </a:pPr>
            <a:r>
              <a:rPr lang="en-GB" dirty="0"/>
              <a:t>How, as Christians, should we work </a:t>
            </a:r>
            <a:r>
              <a:rPr lang="en-GB" dirty="0" smtClean="0"/>
              <a:t>within </a:t>
            </a:r>
            <a:r>
              <a:rPr lang="en-GB" dirty="0"/>
              <a:t>social science paradigms that are defective in their understanding of human nature?</a:t>
            </a:r>
          </a:p>
          <a:p>
            <a:pPr marL="0" indent="0">
              <a:buNone/>
            </a:pPr>
            <a:endParaRPr lang="en-GB" dirty="0" smtClean="0"/>
          </a:p>
          <a:p>
            <a:pPr marL="0" indent="0">
              <a:buNone/>
            </a:pPr>
            <a:r>
              <a:rPr lang="en-GB" dirty="0" smtClean="0"/>
              <a:t>Could there be a specifically </a:t>
            </a:r>
            <a:r>
              <a:rPr lang="en-GB" i="1" dirty="0" smtClean="0"/>
              <a:t>Christian</a:t>
            </a:r>
            <a:r>
              <a:rPr lang="en-GB" dirty="0" smtClean="0"/>
              <a:t> social science? </a:t>
            </a:r>
          </a:p>
          <a:p>
            <a:pPr marL="0" indent="0">
              <a:buNone/>
            </a:pPr>
            <a:r>
              <a:rPr lang="en-GB" dirty="0" smtClean="0"/>
              <a:t>If so, what would it look like?</a:t>
            </a:r>
          </a:p>
          <a:p>
            <a:pPr marL="0" indent="0">
              <a:buNone/>
            </a:pPr>
            <a:endParaRPr lang="en-GB" dirty="0"/>
          </a:p>
        </p:txBody>
      </p:sp>
    </p:spTree>
    <p:extLst>
      <p:ext uri="{BB962C8B-B14F-4D97-AF65-F5344CB8AC3E}">
        <p14:creationId xmlns:p14="http://schemas.microsoft.com/office/powerpoint/2010/main" val="39344458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l"/>
            <a:r>
              <a:rPr lang="en-GB" sz="3200"/>
              <a:t>1.2 What is the purpose of human life?</a:t>
            </a:r>
            <a:endParaRPr lang="en-US" sz="3200"/>
          </a:p>
        </p:txBody>
      </p:sp>
      <p:sp>
        <p:nvSpPr>
          <p:cNvPr id="5123" name="Rectangle 3"/>
          <p:cNvSpPr>
            <a:spLocks noGrp="1" noChangeArrowheads="1"/>
          </p:cNvSpPr>
          <p:nvPr>
            <p:ph type="body" idx="1"/>
          </p:nvPr>
        </p:nvSpPr>
        <p:spPr/>
        <p:txBody>
          <a:bodyPr/>
          <a:lstStyle/>
          <a:p>
            <a:pPr>
              <a:buFontTx/>
              <a:buNone/>
            </a:pPr>
            <a:r>
              <a:rPr lang="en-GB" sz="2800" dirty="0" smtClean="0"/>
              <a:t>Persons in relationships, </a:t>
            </a:r>
            <a:r>
              <a:rPr lang="en-GB" sz="2800" dirty="0"/>
              <a:t>with </a:t>
            </a:r>
            <a:r>
              <a:rPr lang="en-GB" sz="2800" dirty="0" smtClean="0"/>
              <a:t>purposes </a:t>
            </a:r>
            <a:endParaRPr lang="en-GB" sz="2800" dirty="0"/>
          </a:p>
          <a:p>
            <a:pPr>
              <a:buFontTx/>
              <a:buNone/>
            </a:pPr>
            <a:r>
              <a:rPr lang="en-GB" dirty="0"/>
              <a:t> </a:t>
            </a:r>
          </a:p>
          <a:p>
            <a:r>
              <a:rPr lang="en-GB" sz="2800" dirty="0"/>
              <a:t>to love God and serve him with all our being (Luke 10: 27) </a:t>
            </a:r>
          </a:p>
          <a:p>
            <a:r>
              <a:rPr lang="en-GB" sz="2800" dirty="0"/>
              <a:t>to love our neighbours as </a:t>
            </a:r>
            <a:r>
              <a:rPr lang="en-GB" sz="2800" i="1" dirty="0" smtClean="0"/>
              <a:t>ourselves </a:t>
            </a:r>
            <a:r>
              <a:rPr lang="en-GB" sz="2800" dirty="0" smtClean="0"/>
              <a:t>(Luke 10: 27)</a:t>
            </a:r>
            <a:endParaRPr lang="en-GB" sz="2800" i="1" dirty="0"/>
          </a:p>
          <a:p>
            <a:r>
              <a:rPr lang="en-GB" sz="2800" dirty="0"/>
              <a:t>to benefit from, and to care for, the created order (Genesis 1: 26, 28-30)</a:t>
            </a:r>
          </a:p>
          <a:p>
            <a:pPr marL="0" indent="0">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a:r>
              <a:rPr lang="en-GB" sz="3200"/>
              <a:t> 1.3 Fall and disobedience: Genesis 3</a:t>
            </a:r>
            <a:endParaRPr lang="en-US" sz="3200"/>
          </a:p>
        </p:txBody>
      </p:sp>
      <p:sp>
        <p:nvSpPr>
          <p:cNvPr id="6147" name="Rectangle 3"/>
          <p:cNvSpPr>
            <a:spLocks noGrp="1" noChangeArrowheads="1"/>
          </p:cNvSpPr>
          <p:nvPr>
            <p:ph type="body" idx="1"/>
          </p:nvPr>
        </p:nvSpPr>
        <p:spPr/>
        <p:txBody>
          <a:bodyPr/>
          <a:lstStyle/>
          <a:p>
            <a:pPr marL="0" indent="0">
              <a:buNone/>
            </a:pPr>
            <a:r>
              <a:rPr lang="en-GB" sz="2800" dirty="0" smtClean="0"/>
              <a:t>The dark side of Christian anthropology.</a:t>
            </a:r>
          </a:p>
          <a:p>
            <a:pPr marL="0" indent="0">
              <a:buNone/>
            </a:pPr>
            <a:r>
              <a:rPr lang="en-GB" sz="2800" dirty="0" smtClean="0"/>
              <a:t>Fall </a:t>
            </a:r>
            <a:r>
              <a:rPr lang="en-GB" sz="2800" dirty="0"/>
              <a:t>presupposes capacity to make autonomous decisions</a:t>
            </a:r>
          </a:p>
          <a:p>
            <a:pPr>
              <a:buFontTx/>
              <a:buNone/>
            </a:pPr>
            <a:r>
              <a:rPr lang="en-GB" sz="2800" dirty="0"/>
              <a:t>Consequences: all three relationships fractured</a:t>
            </a:r>
          </a:p>
          <a:p>
            <a:pPr>
              <a:buFontTx/>
              <a:buNone/>
            </a:pPr>
            <a:r>
              <a:rPr lang="en-GB" sz="2800" dirty="0"/>
              <a:t>and broken</a:t>
            </a:r>
          </a:p>
          <a:p>
            <a:r>
              <a:rPr lang="en-GB" sz="2400" dirty="0"/>
              <a:t>separation from God: Adam and Eve try to hide: Babel</a:t>
            </a:r>
          </a:p>
          <a:p>
            <a:r>
              <a:rPr lang="en-GB" sz="2400" dirty="0"/>
              <a:t>power and deception in human relationships: Adam and Eve, Cain and Abel</a:t>
            </a:r>
          </a:p>
          <a:p>
            <a:r>
              <a:rPr lang="en-GB" sz="2400" dirty="0"/>
              <a:t>interaction with created order becomes ‘toil and sweat’ (Genesis 3: 17-19) </a:t>
            </a:r>
          </a:p>
          <a:p>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l"/>
            <a:r>
              <a:rPr lang="en-GB" sz="3200"/>
              <a:t>1.4 Implications of the Fall for human nature?</a:t>
            </a:r>
            <a:endParaRPr lang="en-US" sz="3200"/>
          </a:p>
        </p:txBody>
      </p:sp>
      <p:sp>
        <p:nvSpPr>
          <p:cNvPr id="7171" name="Rectangle 3"/>
          <p:cNvSpPr>
            <a:spLocks noGrp="1" noChangeArrowheads="1"/>
          </p:cNvSpPr>
          <p:nvPr>
            <p:ph type="body" idx="1"/>
          </p:nvPr>
        </p:nvSpPr>
        <p:spPr>
          <a:xfrm>
            <a:off x="457200" y="1600200"/>
            <a:ext cx="8229600" cy="4781128"/>
          </a:xfrm>
        </p:spPr>
        <p:txBody>
          <a:bodyPr/>
          <a:lstStyle/>
          <a:p>
            <a:pPr>
              <a:lnSpc>
                <a:spcPct val="90000"/>
              </a:lnSpc>
            </a:pPr>
            <a:r>
              <a:rPr lang="en-GB" sz="2800" dirty="0"/>
              <a:t>Paul’s concept of the ‘sinful nature’ (Romans 8: 5-8): predisposition to sin, enslaves us</a:t>
            </a:r>
          </a:p>
          <a:p>
            <a:pPr>
              <a:lnSpc>
                <a:spcPct val="90000"/>
              </a:lnSpc>
            </a:pPr>
            <a:r>
              <a:rPr lang="en-GB" sz="2800" dirty="0"/>
              <a:t>Consequences for human behaviour (Romans 1, Galatians 5: 19-21): ‘acts’ of the sinful nature</a:t>
            </a:r>
          </a:p>
          <a:p>
            <a:pPr>
              <a:lnSpc>
                <a:spcPct val="90000"/>
              </a:lnSpc>
            </a:pPr>
            <a:r>
              <a:rPr lang="en-GB" sz="2800" dirty="0"/>
              <a:t>Salvation: renewed relationship with God in Christ, enabled to ‘crucify’ the sinful nature, and to live by the Spirit: </a:t>
            </a:r>
            <a:r>
              <a:rPr lang="en-GB" sz="2800" dirty="0" smtClean="0"/>
              <a:t>fruit </a:t>
            </a:r>
            <a:r>
              <a:rPr lang="en-GB" sz="2800" dirty="0"/>
              <a:t>of the </a:t>
            </a:r>
            <a:r>
              <a:rPr lang="en-GB" sz="2800" dirty="0" smtClean="0"/>
              <a:t>Spirit </a:t>
            </a:r>
            <a:r>
              <a:rPr lang="en-GB" sz="2800" dirty="0"/>
              <a:t>(Galatians 5: 16-18, 22-25) </a:t>
            </a:r>
          </a:p>
          <a:p>
            <a:pPr>
              <a:lnSpc>
                <a:spcPct val="90000"/>
              </a:lnSpc>
            </a:pPr>
            <a:r>
              <a:rPr lang="en-GB" sz="2800" dirty="0"/>
              <a:t>Image of God is grievously marred and distorted, but not completely destroyed. </a:t>
            </a:r>
            <a:endParaRPr lang="en-GB" sz="2800" dirty="0" smtClean="0"/>
          </a:p>
          <a:p>
            <a:pPr marL="0" indent="0">
              <a:lnSpc>
                <a:spcPct val="90000"/>
              </a:lnSpc>
              <a:buNone/>
            </a:pPr>
            <a:r>
              <a:rPr lang="en-GB" sz="2800" dirty="0" smtClean="0"/>
              <a:t>(Augustinian theology: some contrasts with….)</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GB"/>
              <a:t>1.5 Aquinas 1225-1274</a:t>
            </a:r>
          </a:p>
        </p:txBody>
      </p:sp>
      <p:sp>
        <p:nvSpPr>
          <p:cNvPr id="44035" name="Rectangle 3"/>
          <p:cNvSpPr>
            <a:spLocks noGrp="1" noChangeArrowheads="1"/>
          </p:cNvSpPr>
          <p:nvPr>
            <p:ph type="body" idx="1"/>
          </p:nvPr>
        </p:nvSpPr>
        <p:spPr>
          <a:xfrm>
            <a:off x="457200" y="1600200"/>
            <a:ext cx="8229600" cy="4709120"/>
          </a:xfrm>
        </p:spPr>
        <p:txBody>
          <a:bodyPr/>
          <a:lstStyle/>
          <a:p>
            <a:pPr>
              <a:lnSpc>
                <a:spcPct val="80000"/>
              </a:lnSpc>
            </a:pPr>
            <a:r>
              <a:rPr lang="en-GB" sz="2800" dirty="0"/>
              <a:t>Creation and teleology: purpose of creation derived from will of the Creator</a:t>
            </a:r>
          </a:p>
          <a:p>
            <a:pPr>
              <a:lnSpc>
                <a:spcPct val="80000"/>
              </a:lnSpc>
            </a:pPr>
            <a:r>
              <a:rPr lang="en-GB" sz="2800" dirty="0"/>
              <a:t>Distinctiveness of human beings is the intellect: human rationality understanding teleology – free will and responsibility for actions</a:t>
            </a:r>
          </a:p>
          <a:p>
            <a:pPr>
              <a:lnSpc>
                <a:spcPct val="80000"/>
              </a:lnSpc>
            </a:pPr>
            <a:r>
              <a:rPr lang="en-GB" sz="2800" dirty="0"/>
              <a:t>Evil traced to sin, but not ‘total depravity’ – humanity still essentially good, and reason can reach out to God</a:t>
            </a:r>
          </a:p>
          <a:p>
            <a:pPr>
              <a:lnSpc>
                <a:spcPct val="80000"/>
              </a:lnSpc>
            </a:pPr>
            <a:r>
              <a:rPr lang="en-GB" sz="2800" dirty="0"/>
              <a:t>Natural law – pursuit of natural inclinations is </a:t>
            </a:r>
            <a:r>
              <a:rPr lang="en-GB" sz="2800" dirty="0" smtClean="0"/>
              <a:t>conducive: </a:t>
            </a:r>
            <a:r>
              <a:rPr lang="en-GB" sz="2800" u="sng" dirty="0"/>
              <a:t>to our good</a:t>
            </a:r>
            <a:r>
              <a:rPr lang="en-GB" sz="2800" dirty="0"/>
              <a:t> – self preservation, procreation and care for </a:t>
            </a:r>
            <a:r>
              <a:rPr lang="en-GB" sz="2800" dirty="0" smtClean="0"/>
              <a:t>offspring; and </a:t>
            </a:r>
            <a:r>
              <a:rPr lang="en-GB" sz="2800" dirty="0"/>
              <a:t>‘</a:t>
            </a:r>
            <a:r>
              <a:rPr lang="en-GB" sz="2800" u="sng" dirty="0"/>
              <a:t>to the good</a:t>
            </a:r>
            <a:r>
              <a:rPr lang="en-GB" sz="2800" dirty="0"/>
              <a:t>’ </a:t>
            </a:r>
            <a:r>
              <a:rPr lang="en-GB" sz="2800" dirty="0" smtClean="0"/>
              <a:t>- dispelling </a:t>
            </a:r>
            <a:r>
              <a:rPr lang="en-GB" sz="2800" dirty="0"/>
              <a:t>ignorance, cooperating with </a:t>
            </a:r>
            <a:r>
              <a:rPr lang="en-GB" sz="2800" dirty="0" smtClean="0"/>
              <a:t>others.</a:t>
            </a:r>
            <a:endParaRPr lang="en-GB" sz="28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l"/>
            <a:r>
              <a:rPr lang="en-GB" sz="3600" dirty="0"/>
              <a:t>1.6 </a:t>
            </a:r>
            <a:r>
              <a:rPr lang="en-GB" sz="3600" dirty="0" smtClean="0"/>
              <a:t>  17C and 18C philosophical ideas, and the birth of social science</a:t>
            </a:r>
            <a:endParaRPr lang="en-GB" sz="3600" dirty="0"/>
          </a:p>
        </p:txBody>
      </p:sp>
      <p:sp>
        <p:nvSpPr>
          <p:cNvPr id="45059" name="Rectangle 3"/>
          <p:cNvSpPr>
            <a:spLocks noGrp="1" noChangeArrowheads="1"/>
          </p:cNvSpPr>
          <p:nvPr>
            <p:ph type="body" idx="1"/>
          </p:nvPr>
        </p:nvSpPr>
        <p:spPr>
          <a:xfrm>
            <a:off x="457200" y="1916832"/>
            <a:ext cx="8229600" cy="4752528"/>
          </a:xfrm>
        </p:spPr>
        <p:txBody>
          <a:bodyPr/>
          <a:lstStyle/>
          <a:p>
            <a:pPr>
              <a:lnSpc>
                <a:spcPct val="80000"/>
              </a:lnSpc>
              <a:buFontTx/>
              <a:buNone/>
            </a:pPr>
            <a:r>
              <a:rPr lang="en-GB" sz="2800" dirty="0"/>
              <a:t>See R </a:t>
            </a:r>
            <a:r>
              <a:rPr lang="en-GB" sz="2800" dirty="0" err="1"/>
              <a:t>Trigg</a:t>
            </a:r>
            <a:r>
              <a:rPr lang="en-GB" sz="2800" dirty="0"/>
              <a:t>, </a:t>
            </a:r>
            <a:r>
              <a:rPr lang="en-GB" sz="2800" u="sng" dirty="0"/>
              <a:t>Ideas of Human Nature</a:t>
            </a:r>
          </a:p>
          <a:p>
            <a:pPr>
              <a:lnSpc>
                <a:spcPct val="80000"/>
              </a:lnSpc>
            </a:pPr>
            <a:r>
              <a:rPr lang="en-GB" sz="2800" dirty="0" smtClean="0"/>
              <a:t>Hobbes (1588-1679): ‘engines</a:t>
            </a:r>
            <a:r>
              <a:rPr lang="en-GB" sz="2800" dirty="0"/>
              <a:t>’, individualistic, deterministic, selfish (‘psychological egoism</a:t>
            </a:r>
            <a:r>
              <a:rPr lang="en-GB" sz="2800" dirty="0" smtClean="0"/>
              <a:t>’); </a:t>
            </a:r>
            <a:r>
              <a:rPr lang="en-GB" sz="2800" dirty="0"/>
              <a:t>competitive (‘state of nature</a:t>
            </a:r>
            <a:r>
              <a:rPr lang="en-GB" sz="2800" dirty="0" smtClean="0"/>
              <a:t>’), fear </a:t>
            </a:r>
            <a:r>
              <a:rPr lang="en-GB" sz="2800" dirty="0"/>
              <a:t>engenders </a:t>
            </a:r>
            <a:r>
              <a:rPr lang="en-GB" sz="2800" dirty="0" smtClean="0"/>
              <a:t>cooperation</a:t>
            </a:r>
          </a:p>
          <a:p>
            <a:pPr>
              <a:lnSpc>
                <a:spcPct val="80000"/>
              </a:lnSpc>
            </a:pPr>
            <a:r>
              <a:rPr lang="en-GB" sz="2800" dirty="0" smtClean="0"/>
              <a:t>Locke (1632-1704): </a:t>
            </a:r>
            <a:r>
              <a:rPr lang="en-GB" sz="2800" dirty="0"/>
              <a:t>reasoning beings in God’s </a:t>
            </a:r>
            <a:r>
              <a:rPr lang="en-GB" sz="2800" dirty="0" smtClean="0"/>
              <a:t>image; created order – natural law; </a:t>
            </a:r>
            <a:r>
              <a:rPr lang="en-GB" sz="2800" dirty="0"/>
              <a:t>empiricist; behaviour governed by pain/ pleasure </a:t>
            </a:r>
            <a:r>
              <a:rPr lang="en-GB" sz="2800" dirty="0" smtClean="0"/>
              <a:t>principle</a:t>
            </a:r>
            <a:endParaRPr lang="en-GB" sz="2800" dirty="0"/>
          </a:p>
          <a:p>
            <a:pPr>
              <a:lnSpc>
                <a:spcPct val="80000"/>
              </a:lnSpc>
            </a:pPr>
            <a:r>
              <a:rPr lang="en-GB" sz="2800" dirty="0" smtClean="0"/>
              <a:t>Hume (1711-1776): </a:t>
            </a:r>
            <a:r>
              <a:rPr lang="en-GB" sz="2800" dirty="0"/>
              <a:t>experience of our senses rather than </a:t>
            </a:r>
            <a:r>
              <a:rPr lang="en-GB" sz="2800" dirty="0" smtClean="0"/>
              <a:t>reason; </a:t>
            </a:r>
            <a:r>
              <a:rPr lang="en-GB" sz="2800" dirty="0"/>
              <a:t>fixed human nature, </a:t>
            </a:r>
            <a:r>
              <a:rPr lang="en-GB" sz="2800" dirty="0" smtClean="0"/>
              <a:t>deterministic; </a:t>
            </a:r>
            <a:r>
              <a:rPr lang="en-GB" sz="2800" dirty="0"/>
              <a:t>ruled by our passions, reason enables us to achieve what our passions </a:t>
            </a:r>
            <a:r>
              <a:rPr lang="en-GB" sz="2800" dirty="0" smtClean="0"/>
              <a:t>demand</a:t>
            </a:r>
            <a:endParaRPr lang="en-GB" sz="28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1278</TotalTime>
  <Words>3314</Words>
  <Application>Microsoft Macintosh PowerPoint</Application>
  <PresentationFormat>On-screen Show (4:3)</PresentationFormat>
  <Paragraphs>338</Paragraphs>
  <Slides>40</Slides>
  <Notes>34</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Default Design</vt:lpstr>
      <vt:lpstr>Christian and social scientific understandings of human beings in society</vt:lpstr>
      <vt:lpstr>PowerPoint Presentation</vt:lpstr>
      <vt:lpstr>Outline </vt:lpstr>
      <vt:lpstr>1 Theological understanding</vt:lpstr>
      <vt:lpstr>1.2 What is the purpose of human life?</vt:lpstr>
      <vt:lpstr> 1.3 Fall and disobedience: Genesis 3</vt:lpstr>
      <vt:lpstr>1.4 Implications of the Fall for human nature?</vt:lpstr>
      <vt:lpstr>1.5 Aquinas 1225-1274</vt:lpstr>
      <vt:lpstr>1.6   17C and 18C philosophical ideas, and the birth of social science</vt:lpstr>
      <vt:lpstr>2. Evolutionary psychology</vt:lpstr>
      <vt:lpstr>PowerPoint Presentation</vt:lpstr>
      <vt:lpstr>2.2 An example: kinship and family</vt:lpstr>
      <vt:lpstr>Kinship and family: some evidence</vt:lpstr>
      <vt:lpstr>Why human families?</vt:lpstr>
      <vt:lpstr>2.3 What are we to make of evolutionary psychology?</vt:lpstr>
      <vt:lpstr>2.4 Evaluation from viewpoint of Christian anthropology</vt:lpstr>
      <vt:lpstr>3. Rational choice theory (The standard socioeconomic science model- SSSM) </vt:lpstr>
      <vt:lpstr>3.2  Basic rational choice model</vt:lpstr>
      <vt:lpstr>3.3 Expected utility model</vt:lpstr>
      <vt:lpstr>3.4 Game theory models</vt:lpstr>
      <vt:lpstr>3.5 Rational choice: evaluation</vt:lpstr>
      <vt:lpstr>3.6 Evaluation: from standpoint of Christian anthropology</vt:lpstr>
      <vt:lpstr>3.7 Beyond rational choice models: forms of rationality</vt:lpstr>
      <vt:lpstr>3.8 Beyond rational choice models: giving content to preferences</vt:lpstr>
      <vt:lpstr>4. Social theory</vt:lpstr>
      <vt:lpstr>4.1 Social construction</vt:lpstr>
      <vt:lpstr>4.2 Social constructionist analysis</vt:lpstr>
      <vt:lpstr>4.3 Evaluation of social constructionism</vt:lpstr>
      <vt:lpstr>4.3 Evaluation from standpoint of Christian anthropology</vt:lpstr>
      <vt:lpstr>5. Persons: the social theory of Christian Smith</vt:lpstr>
      <vt:lpstr> 5.1 What is the origin of personhood? </vt:lpstr>
      <vt:lpstr>PowerPoint Presentation</vt:lpstr>
      <vt:lpstr>5.2 What is a person?</vt:lpstr>
      <vt:lpstr>5.3 Human beings are reasoning moral animals</vt:lpstr>
      <vt:lpstr>5.4 Institutions are ‘morally oriented’</vt:lpstr>
      <vt:lpstr>5.5 Humans are believing animals</vt:lpstr>
      <vt:lpstr>5.6 The role of narratives</vt:lpstr>
      <vt:lpstr>5.7 Evaluation of Smith’s social theory </vt:lpstr>
      <vt:lpstr>5.8 Evaluation from standpoint of Christian anthropology</vt:lpstr>
      <vt:lpstr>6. What next?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 and social scientific understandings of human beings in society</dc:title>
  <dc:creator>Donald Hay</dc:creator>
  <cp:lastModifiedBy>Frances Cossar</cp:lastModifiedBy>
  <cp:revision>75</cp:revision>
  <cp:lastPrinted>2016-03-01T16:01:46Z</cp:lastPrinted>
  <dcterms:created xsi:type="dcterms:W3CDTF">2007-12-10T17:18:04Z</dcterms:created>
  <dcterms:modified xsi:type="dcterms:W3CDTF">2016-03-15T15:43:32Z</dcterms:modified>
</cp:coreProperties>
</file>